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8" r:id="rId3"/>
    <p:sldMasterId id="2147483680" r:id="rId4"/>
    <p:sldMasterId id="2147483692" r:id="rId5"/>
  </p:sldMasterIdLst>
  <p:notesMasterIdLst>
    <p:notesMasterId r:id="rId25"/>
  </p:notesMasterIdLst>
  <p:handoutMasterIdLst>
    <p:handoutMasterId r:id="rId26"/>
  </p:handoutMasterIdLst>
  <p:sldIdLst>
    <p:sldId id="256" r:id="rId6"/>
    <p:sldId id="257" r:id="rId7"/>
    <p:sldId id="305" r:id="rId8"/>
    <p:sldId id="292" r:id="rId9"/>
    <p:sldId id="295" r:id="rId10"/>
    <p:sldId id="298" r:id="rId11"/>
    <p:sldId id="293" r:id="rId12"/>
    <p:sldId id="300" r:id="rId13"/>
    <p:sldId id="297" r:id="rId14"/>
    <p:sldId id="299" r:id="rId15"/>
    <p:sldId id="315" r:id="rId16"/>
    <p:sldId id="308" r:id="rId17"/>
    <p:sldId id="309" r:id="rId18"/>
    <p:sldId id="306" r:id="rId19"/>
    <p:sldId id="311" r:id="rId20"/>
    <p:sldId id="301" r:id="rId21"/>
    <p:sldId id="313" r:id="rId22"/>
    <p:sldId id="310" r:id="rId23"/>
    <p:sldId id="302" r:id="rId2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878" y="-6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35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just">
              <a:defRPr/>
            </a:pPr>
            <a:r>
              <a:rPr lang="en-GB" sz="2800" b="1" dirty="0"/>
              <a:t>Which characteristic of the DISCERNing student has been most useful for you on </a:t>
            </a:r>
            <a:r>
              <a:rPr lang="en-GB" sz="2800" b="1" dirty="0" smtClean="0"/>
              <a:t>your Foundation </a:t>
            </a:r>
            <a:r>
              <a:rPr lang="en-GB" sz="2800" b="1" dirty="0"/>
              <a:t>course?</a:t>
            </a:r>
          </a:p>
        </c:rich>
      </c:tx>
      <c:layout>
        <c:manualLayout>
          <c:xMode val="edge"/>
          <c:yMode val="edge"/>
          <c:x val="0.10775456887333527"/>
          <c:y val="1.9642228626261415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Which characteristic of the DISCERNing student has been most useful for you on the Foundation course?</c:v>
                </c:pt>
              </c:strCache>
            </c:strRef>
          </c:tx>
          <c:cat>
            <c:strRef>
              <c:f>Sheet1!$A$2:$A$8</c:f>
              <c:strCache>
                <c:ptCount val="7"/>
                <c:pt idx="0">
                  <c:v>Differentiates</c:v>
                </c:pt>
                <c:pt idx="1">
                  <c:v>Interprets</c:v>
                </c:pt>
                <c:pt idx="2">
                  <c:v>Selects strategies</c:v>
                </c:pt>
                <c:pt idx="3">
                  <c:v>is Critical</c:v>
                </c:pt>
                <c:pt idx="4">
                  <c:v>Evaluates</c:v>
                </c:pt>
                <c:pt idx="5">
                  <c:v>Reflects</c:v>
                </c:pt>
                <c:pt idx="6">
                  <c:v>Notices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9.1</c:v>
                </c:pt>
                <c:pt idx="1">
                  <c:v>9.1</c:v>
                </c:pt>
                <c:pt idx="2">
                  <c:v>0</c:v>
                </c:pt>
                <c:pt idx="3">
                  <c:v>54.5</c:v>
                </c:pt>
                <c:pt idx="4">
                  <c:v>0</c:v>
                </c:pt>
                <c:pt idx="5">
                  <c:v>18.2</c:v>
                </c:pt>
                <c:pt idx="6">
                  <c:v>9.1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366940528074414"/>
          <c:y val="0.28915506972655214"/>
          <c:w val="0.28872096861803398"/>
          <c:h val="0.637661234097982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C486A4-0D20-4780-92CF-C5D62826E12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68C69075-BE2E-4351-B2A7-D3104F3FE5AF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800" dirty="0" smtClean="0">
              <a:solidFill>
                <a:schemeClr val="tx1"/>
              </a:solidFill>
            </a:rPr>
            <a:t>Taught ‘DISCERN’ terms</a:t>
          </a:r>
        </a:p>
        <a:p>
          <a:pPr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dirty="0"/>
        </a:p>
      </dgm:t>
    </dgm:pt>
    <dgm:pt modelId="{A920EA2D-EBD4-4979-A3B5-DDCFD5957F06}" type="parTrans" cxnId="{1F254FFC-EE08-49E8-9955-3643749C099A}">
      <dgm:prSet/>
      <dgm:spPr/>
      <dgm:t>
        <a:bodyPr/>
        <a:lstStyle/>
        <a:p>
          <a:endParaRPr lang="en-GB"/>
        </a:p>
      </dgm:t>
    </dgm:pt>
    <dgm:pt modelId="{2A7C845D-87F4-48B3-BE56-FD1B13A9E98C}" type="sibTrans" cxnId="{1F254FFC-EE08-49E8-9955-3643749C099A}">
      <dgm:prSet/>
      <dgm:spPr/>
      <dgm:t>
        <a:bodyPr/>
        <a:lstStyle/>
        <a:p>
          <a:endParaRPr lang="en-GB"/>
        </a:p>
      </dgm:t>
    </dgm:pt>
    <dgm:pt modelId="{F5D1AFF5-28FE-4DD1-9B70-AA187D7B5235}">
      <dgm:prSet phldrT="[Text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400" dirty="0" smtClean="0">
              <a:solidFill>
                <a:schemeClr val="tx1"/>
              </a:solidFill>
            </a:rPr>
            <a:t>Integrated terms into learning objectives &amp; classroom discourse</a:t>
          </a:r>
        </a:p>
        <a:p>
          <a:pPr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dirty="0"/>
        </a:p>
      </dgm:t>
    </dgm:pt>
    <dgm:pt modelId="{F7FB334A-52F7-4F8D-A90C-41728DD65AC5}" type="parTrans" cxnId="{64C46683-CB1C-44EC-A7E1-385E3B5FC34C}">
      <dgm:prSet/>
      <dgm:spPr/>
      <dgm:t>
        <a:bodyPr/>
        <a:lstStyle/>
        <a:p>
          <a:endParaRPr lang="en-GB"/>
        </a:p>
      </dgm:t>
    </dgm:pt>
    <dgm:pt modelId="{7A02DFAA-5DF4-4F2D-8E67-5801DA028274}" type="sibTrans" cxnId="{64C46683-CB1C-44EC-A7E1-385E3B5FC34C}">
      <dgm:prSet/>
      <dgm:spPr/>
      <dgm:t>
        <a:bodyPr/>
        <a:lstStyle/>
        <a:p>
          <a:endParaRPr lang="en-GB"/>
        </a:p>
      </dgm:t>
    </dgm:pt>
    <dgm:pt modelId="{788A0382-155D-4009-A5E5-69EAE5F8FBF7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800" dirty="0" smtClean="0">
              <a:solidFill>
                <a:schemeClr val="tx1"/>
              </a:solidFill>
            </a:rPr>
            <a:t>Elicited skills used in tasks &amp; activities</a:t>
          </a:r>
        </a:p>
        <a:p>
          <a:pPr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dirty="0"/>
        </a:p>
      </dgm:t>
    </dgm:pt>
    <dgm:pt modelId="{9A48FB16-943D-4C31-97AB-8F433C636D45}" type="parTrans" cxnId="{2435CCBF-7AA8-46F2-9669-E1001174F63F}">
      <dgm:prSet/>
      <dgm:spPr/>
      <dgm:t>
        <a:bodyPr/>
        <a:lstStyle/>
        <a:p>
          <a:endParaRPr lang="en-GB"/>
        </a:p>
      </dgm:t>
    </dgm:pt>
    <dgm:pt modelId="{4CD5C009-0AD3-4D80-83A1-97249B2B3C97}" type="sibTrans" cxnId="{2435CCBF-7AA8-46F2-9669-E1001174F63F}">
      <dgm:prSet/>
      <dgm:spPr/>
      <dgm:t>
        <a:bodyPr/>
        <a:lstStyle/>
        <a:p>
          <a:endParaRPr lang="en-GB"/>
        </a:p>
      </dgm:t>
    </dgm:pt>
    <dgm:pt modelId="{6DDEA2CF-4776-4DB5-9DCE-0DFD482818B4}" type="pres">
      <dgm:prSet presAssocID="{61C486A4-0D20-4780-92CF-C5D62826E124}" presName="Name0" presStyleCnt="0">
        <dgm:presLayoutVars>
          <dgm:dir/>
          <dgm:resizeHandles val="exact"/>
        </dgm:presLayoutVars>
      </dgm:prSet>
      <dgm:spPr/>
    </dgm:pt>
    <dgm:pt modelId="{7D55566A-42BC-4450-A1A8-B9FB039A2278}" type="pres">
      <dgm:prSet presAssocID="{68C69075-BE2E-4351-B2A7-D3104F3FE5A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3E40EA0-5BE9-4372-84A3-D440F64BD2F0}" type="pres">
      <dgm:prSet presAssocID="{2A7C845D-87F4-48B3-BE56-FD1B13A9E98C}" presName="sibTrans" presStyleLbl="sibTrans2D1" presStyleIdx="0" presStyleCnt="2"/>
      <dgm:spPr/>
      <dgm:t>
        <a:bodyPr/>
        <a:lstStyle/>
        <a:p>
          <a:endParaRPr lang="en-GB"/>
        </a:p>
      </dgm:t>
    </dgm:pt>
    <dgm:pt modelId="{8B18089E-992E-4DAF-8399-CDA131C5C0AE}" type="pres">
      <dgm:prSet presAssocID="{2A7C845D-87F4-48B3-BE56-FD1B13A9E98C}" presName="connectorText" presStyleLbl="sibTrans2D1" presStyleIdx="0" presStyleCnt="2"/>
      <dgm:spPr/>
      <dgm:t>
        <a:bodyPr/>
        <a:lstStyle/>
        <a:p>
          <a:endParaRPr lang="en-GB"/>
        </a:p>
      </dgm:t>
    </dgm:pt>
    <dgm:pt modelId="{A0D4634C-37D6-47C4-A028-AAD6AF8E9829}" type="pres">
      <dgm:prSet presAssocID="{F5D1AFF5-28FE-4DD1-9B70-AA187D7B523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599F526-C4F3-4F68-BA08-DF223E9E530C}" type="pres">
      <dgm:prSet presAssocID="{7A02DFAA-5DF4-4F2D-8E67-5801DA028274}" presName="sibTrans" presStyleLbl="sibTrans2D1" presStyleIdx="1" presStyleCnt="2"/>
      <dgm:spPr/>
      <dgm:t>
        <a:bodyPr/>
        <a:lstStyle/>
        <a:p>
          <a:endParaRPr lang="en-GB"/>
        </a:p>
      </dgm:t>
    </dgm:pt>
    <dgm:pt modelId="{C94790D1-8034-4740-A802-82BA08E68DC9}" type="pres">
      <dgm:prSet presAssocID="{7A02DFAA-5DF4-4F2D-8E67-5801DA028274}" presName="connectorText" presStyleLbl="sibTrans2D1" presStyleIdx="1" presStyleCnt="2"/>
      <dgm:spPr/>
      <dgm:t>
        <a:bodyPr/>
        <a:lstStyle/>
        <a:p>
          <a:endParaRPr lang="en-GB"/>
        </a:p>
      </dgm:t>
    </dgm:pt>
    <dgm:pt modelId="{BA298065-1DCE-4BA3-B683-2E4B4F425E52}" type="pres">
      <dgm:prSet presAssocID="{788A0382-155D-4009-A5E5-69EAE5F8FBF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5759B48-631A-43F3-A41A-8ABAF4152751}" type="presOf" srcId="{788A0382-155D-4009-A5E5-69EAE5F8FBF7}" destId="{BA298065-1DCE-4BA3-B683-2E4B4F425E52}" srcOrd="0" destOrd="0" presId="urn:microsoft.com/office/officeart/2005/8/layout/process1"/>
    <dgm:cxn modelId="{DF9282C9-747D-4BC4-8684-205D2BC0DFAE}" type="presOf" srcId="{2A7C845D-87F4-48B3-BE56-FD1B13A9E98C}" destId="{8B18089E-992E-4DAF-8399-CDA131C5C0AE}" srcOrd="1" destOrd="0" presId="urn:microsoft.com/office/officeart/2005/8/layout/process1"/>
    <dgm:cxn modelId="{D0A5E2BC-F4E9-4DA1-916F-DD5FC305EA8B}" type="presOf" srcId="{2A7C845D-87F4-48B3-BE56-FD1B13A9E98C}" destId="{43E40EA0-5BE9-4372-84A3-D440F64BD2F0}" srcOrd="0" destOrd="0" presId="urn:microsoft.com/office/officeart/2005/8/layout/process1"/>
    <dgm:cxn modelId="{AF026420-2BF0-4CB7-B92B-3876D6DB33A1}" type="presOf" srcId="{F5D1AFF5-28FE-4DD1-9B70-AA187D7B5235}" destId="{A0D4634C-37D6-47C4-A028-AAD6AF8E9829}" srcOrd="0" destOrd="0" presId="urn:microsoft.com/office/officeart/2005/8/layout/process1"/>
    <dgm:cxn modelId="{1F254FFC-EE08-49E8-9955-3643749C099A}" srcId="{61C486A4-0D20-4780-92CF-C5D62826E124}" destId="{68C69075-BE2E-4351-B2A7-D3104F3FE5AF}" srcOrd="0" destOrd="0" parTransId="{A920EA2D-EBD4-4979-A3B5-DDCFD5957F06}" sibTransId="{2A7C845D-87F4-48B3-BE56-FD1B13A9E98C}"/>
    <dgm:cxn modelId="{F3C13AF6-E249-4ACE-A648-B545D59D7E47}" type="presOf" srcId="{68C69075-BE2E-4351-B2A7-D3104F3FE5AF}" destId="{7D55566A-42BC-4450-A1A8-B9FB039A2278}" srcOrd="0" destOrd="0" presId="urn:microsoft.com/office/officeart/2005/8/layout/process1"/>
    <dgm:cxn modelId="{8E6E3020-B7AA-44BD-B9D2-04421E6AEFA0}" type="presOf" srcId="{7A02DFAA-5DF4-4F2D-8E67-5801DA028274}" destId="{0599F526-C4F3-4F68-BA08-DF223E9E530C}" srcOrd="0" destOrd="0" presId="urn:microsoft.com/office/officeart/2005/8/layout/process1"/>
    <dgm:cxn modelId="{BAD06C17-68DF-403D-BC4D-71BC1506ABC6}" type="presOf" srcId="{7A02DFAA-5DF4-4F2D-8E67-5801DA028274}" destId="{C94790D1-8034-4740-A802-82BA08E68DC9}" srcOrd="1" destOrd="0" presId="urn:microsoft.com/office/officeart/2005/8/layout/process1"/>
    <dgm:cxn modelId="{64C46683-CB1C-44EC-A7E1-385E3B5FC34C}" srcId="{61C486A4-0D20-4780-92CF-C5D62826E124}" destId="{F5D1AFF5-28FE-4DD1-9B70-AA187D7B5235}" srcOrd="1" destOrd="0" parTransId="{F7FB334A-52F7-4F8D-A90C-41728DD65AC5}" sibTransId="{7A02DFAA-5DF4-4F2D-8E67-5801DA028274}"/>
    <dgm:cxn modelId="{B260E0CC-670C-407C-8043-0AE9A5078FBF}" type="presOf" srcId="{61C486A4-0D20-4780-92CF-C5D62826E124}" destId="{6DDEA2CF-4776-4DB5-9DCE-0DFD482818B4}" srcOrd="0" destOrd="0" presId="urn:microsoft.com/office/officeart/2005/8/layout/process1"/>
    <dgm:cxn modelId="{2435CCBF-7AA8-46F2-9669-E1001174F63F}" srcId="{61C486A4-0D20-4780-92CF-C5D62826E124}" destId="{788A0382-155D-4009-A5E5-69EAE5F8FBF7}" srcOrd="2" destOrd="0" parTransId="{9A48FB16-943D-4C31-97AB-8F433C636D45}" sibTransId="{4CD5C009-0AD3-4D80-83A1-97249B2B3C97}"/>
    <dgm:cxn modelId="{BB8B1D06-C24B-4E39-A1A6-B777916670EA}" type="presParOf" srcId="{6DDEA2CF-4776-4DB5-9DCE-0DFD482818B4}" destId="{7D55566A-42BC-4450-A1A8-B9FB039A2278}" srcOrd="0" destOrd="0" presId="urn:microsoft.com/office/officeart/2005/8/layout/process1"/>
    <dgm:cxn modelId="{FD53E90E-5A4D-42F0-8562-AA1B07AAB936}" type="presParOf" srcId="{6DDEA2CF-4776-4DB5-9DCE-0DFD482818B4}" destId="{43E40EA0-5BE9-4372-84A3-D440F64BD2F0}" srcOrd="1" destOrd="0" presId="urn:microsoft.com/office/officeart/2005/8/layout/process1"/>
    <dgm:cxn modelId="{D868A28F-E1BF-4E0E-900D-218A3FF6E41C}" type="presParOf" srcId="{43E40EA0-5BE9-4372-84A3-D440F64BD2F0}" destId="{8B18089E-992E-4DAF-8399-CDA131C5C0AE}" srcOrd="0" destOrd="0" presId="urn:microsoft.com/office/officeart/2005/8/layout/process1"/>
    <dgm:cxn modelId="{82411C8D-ACDE-4A92-A9EC-65D321ECCB13}" type="presParOf" srcId="{6DDEA2CF-4776-4DB5-9DCE-0DFD482818B4}" destId="{A0D4634C-37D6-47C4-A028-AAD6AF8E9829}" srcOrd="2" destOrd="0" presId="urn:microsoft.com/office/officeart/2005/8/layout/process1"/>
    <dgm:cxn modelId="{9A9B6D77-8DCE-46EB-B3F1-70F38DF75559}" type="presParOf" srcId="{6DDEA2CF-4776-4DB5-9DCE-0DFD482818B4}" destId="{0599F526-C4F3-4F68-BA08-DF223E9E530C}" srcOrd="3" destOrd="0" presId="urn:microsoft.com/office/officeart/2005/8/layout/process1"/>
    <dgm:cxn modelId="{A6804055-5A62-41F9-A435-0C7962859A35}" type="presParOf" srcId="{0599F526-C4F3-4F68-BA08-DF223E9E530C}" destId="{C94790D1-8034-4740-A802-82BA08E68DC9}" srcOrd="0" destOrd="0" presId="urn:microsoft.com/office/officeart/2005/8/layout/process1"/>
    <dgm:cxn modelId="{A55BFD55-D1E2-43BD-8D76-7D89129D3411}" type="presParOf" srcId="{6DDEA2CF-4776-4DB5-9DCE-0DFD482818B4}" destId="{BA298065-1DCE-4BA3-B683-2E4B4F425E5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55566A-42BC-4450-A1A8-B9FB039A2278}">
      <dsp:nvSpPr>
        <dsp:cNvPr id="0" name=""/>
        <dsp:cNvSpPr/>
      </dsp:nvSpPr>
      <dsp:spPr>
        <a:xfrm>
          <a:off x="7151" y="635510"/>
          <a:ext cx="2137526" cy="2792979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800" kern="1200" dirty="0" smtClean="0">
              <a:solidFill>
                <a:schemeClr val="tx1"/>
              </a:solidFill>
            </a:rPr>
            <a:t>Taught ‘DISCERN’ terms</a:t>
          </a:r>
        </a:p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kern="1200" dirty="0"/>
        </a:p>
      </dsp:txBody>
      <dsp:txXfrm>
        <a:off x="69757" y="698116"/>
        <a:ext cx="2012314" cy="2667767"/>
      </dsp:txXfrm>
    </dsp:sp>
    <dsp:sp modelId="{43E40EA0-5BE9-4372-84A3-D440F64BD2F0}">
      <dsp:nvSpPr>
        <dsp:cNvPr id="0" name=""/>
        <dsp:cNvSpPr/>
      </dsp:nvSpPr>
      <dsp:spPr>
        <a:xfrm>
          <a:off x="2358430" y="1766946"/>
          <a:ext cx="453155" cy="5301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200" kern="1200"/>
        </a:p>
      </dsp:txBody>
      <dsp:txXfrm>
        <a:off x="2358430" y="1872967"/>
        <a:ext cx="317209" cy="318064"/>
      </dsp:txXfrm>
    </dsp:sp>
    <dsp:sp modelId="{A0D4634C-37D6-47C4-A028-AAD6AF8E9829}">
      <dsp:nvSpPr>
        <dsp:cNvPr id="0" name=""/>
        <dsp:cNvSpPr/>
      </dsp:nvSpPr>
      <dsp:spPr>
        <a:xfrm>
          <a:off x="2999688" y="635510"/>
          <a:ext cx="2137526" cy="2792979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400" kern="1200" dirty="0" smtClean="0">
              <a:solidFill>
                <a:schemeClr val="tx1"/>
              </a:solidFill>
            </a:rPr>
            <a:t>Integrated terms into learning objectives &amp; classroom discourse</a:t>
          </a:r>
        </a:p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kern="1200" dirty="0"/>
        </a:p>
      </dsp:txBody>
      <dsp:txXfrm>
        <a:off x="3062294" y="698116"/>
        <a:ext cx="2012314" cy="2667767"/>
      </dsp:txXfrm>
    </dsp:sp>
    <dsp:sp modelId="{0599F526-C4F3-4F68-BA08-DF223E9E530C}">
      <dsp:nvSpPr>
        <dsp:cNvPr id="0" name=""/>
        <dsp:cNvSpPr/>
      </dsp:nvSpPr>
      <dsp:spPr>
        <a:xfrm>
          <a:off x="5350967" y="1766946"/>
          <a:ext cx="453155" cy="5301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200" kern="1200"/>
        </a:p>
      </dsp:txBody>
      <dsp:txXfrm>
        <a:off x="5350967" y="1872967"/>
        <a:ext cx="317209" cy="318064"/>
      </dsp:txXfrm>
    </dsp:sp>
    <dsp:sp modelId="{BA298065-1DCE-4BA3-B683-2E4B4F425E52}">
      <dsp:nvSpPr>
        <dsp:cNvPr id="0" name=""/>
        <dsp:cNvSpPr/>
      </dsp:nvSpPr>
      <dsp:spPr>
        <a:xfrm>
          <a:off x="5992225" y="635510"/>
          <a:ext cx="2137526" cy="2792979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800" kern="1200" dirty="0" smtClean="0">
              <a:solidFill>
                <a:schemeClr val="tx1"/>
              </a:solidFill>
            </a:rPr>
            <a:t>Elicited skills used in tasks &amp; activities</a:t>
          </a:r>
        </a:p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kern="1200" dirty="0"/>
        </a:p>
      </dsp:txBody>
      <dsp:txXfrm>
        <a:off x="6054831" y="698116"/>
        <a:ext cx="2012314" cy="26677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EF3CD-71A8-4E6C-B226-55E227C42EB7}" type="datetimeFigureOut">
              <a:rPr lang="en-GB" smtClean="0"/>
              <a:t>29/06/2018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394BC-1DEB-45FA-8CB4-D01EC8863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82015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044DD-C778-46D2-BDC1-07FEA8966002}" type="datetimeFigureOut">
              <a:rPr lang="en-GB" smtClean="0"/>
              <a:t>29/06/2018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B742BC-2003-4360-AC27-7B842565AD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3705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67472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48628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48628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48628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Memorable: posters, mugs…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48628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third point is in contrast to students’ default strategy of “Just Google it!” or “Just translate it”.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48628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Closing</a:t>
            </a:r>
            <a:r>
              <a:rPr lang="en-GB" baseline="0" dirty="0" smtClean="0"/>
              <a:t> metaphor: thinking skills are elusive &amp; hard to pin down. Aphorism: All models are wrong but some are useful (George Box).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34182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4862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4862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Typical lecturer comments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3418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 vague and fuzzy concept, difficult</a:t>
            </a:r>
            <a:r>
              <a:rPr lang="en-GB" baseline="0" dirty="0" smtClean="0"/>
              <a:t> to articulate &amp; pin down</a:t>
            </a:r>
            <a:r>
              <a:rPr lang="en-GB" dirty="0" smtClean="0"/>
              <a:t>. Whole books have been published</a:t>
            </a:r>
            <a:r>
              <a:rPr lang="en-GB" baseline="0" dirty="0" smtClean="0"/>
              <a:t> on the subject.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3418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From critical thinking to a</a:t>
            </a:r>
            <a:r>
              <a:rPr lang="en-GB" baseline="0" dirty="0" smtClean="0"/>
              <a:t> language of thinking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3418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3418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Our</a:t>
            </a:r>
            <a:r>
              <a:rPr lang="en-GB" baseline="0" dirty="0" smtClean="0"/>
              <a:t> concept of the ideal student who can discern quality.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3418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 framework for thinking using the ‘DISCERN’ acronym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34182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4862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812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941568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746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611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484784"/>
            <a:ext cx="7772400" cy="1470025"/>
          </a:xfrm>
        </p:spPr>
        <p:txBody>
          <a:bodyPr>
            <a:no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3212976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3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5374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306896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576" y="155679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9944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44047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87450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89070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1848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4411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013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8085584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8744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9297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7467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56721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3008313" cy="103043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28203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04396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93003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3921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77921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8140844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6506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4444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38452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8013576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5030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8013576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84978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1790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60962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3008313" cy="103043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73870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51057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8013576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9247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9195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59251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600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8085584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070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13702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5647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6369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6042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24034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36028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55490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4140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182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808558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726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8013576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459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1348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3008313" cy="103043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6965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5443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2050" name="Picture 2" descr="N:\PUBLICITY\Logos\BIA logos\BIA crested lock-up_landscape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2"/>
            <a:ext cx="2232248" cy="42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30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98972"/>
            <a:ext cx="1224136" cy="56369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" y="0"/>
            <a:ext cx="91391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74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6" r:id="rId3"/>
    <p:sldLayoutId id="2147483667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600" y="252876"/>
            <a:ext cx="80032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461" y="5911885"/>
            <a:ext cx="3591888" cy="946115"/>
          </a:xfrm>
          <a:prstGeom prst="rect">
            <a:avLst/>
          </a:prstGeom>
        </p:spPr>
      </p:pic>
      <p:pic>
        <p:nvPicPr>
          <p:cNvPr id="7" name="Picture 2" descr="N:\PUBLICITY\Logos\BIA logos\BIA crested lock-up_landscape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2"/>
            <a:ext cx="2232248" cy="42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913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6" name="Picture 2" descr="N:\PUBLICITY\Logos\BIA logos\BIA crested lock-up_landscape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2"/>
            <a:ext cx="2232248" cy="42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301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" name="Picture 2" descr="N:\PUBLICITY\Logos\BIA logos\BIA crested lock-up_landscape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2"/>
            <a:ext cx="2232248" cy="42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600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476672"/>
            <a:ext cx="8784976" cy="946390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GB" sz="6000" b="1" i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GB" sz="6000" b="1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GB" b="1" dirty="0" smtClean="0"/>
              <a:t>DISCERN</a:t>
            </a:r>
            <a:r>
              <a:rPr lang="en-GB" b="1" dirty="0"/>
              <a:t>: The Discerning Student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sz="1200" b="1" dirty="0" smtClean="0"/>
              <a:t/>
            </a:r>
            <a:br>
              <a:rPr lang="en-GB" sz="1200" b="1" dirty="0" smtClean="0"/>
            </a:br>
            <a:endParaRPr lang="en-GB" sz="60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178" y="1433350"/>
            <a:ext cx="3946038" cy="281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6400800" cy="1728192"/>
          </a:xfrm>
        </p:spPr>
        <p:txBody>
          <a:bodyPr>
            <a:normAutofit lnSpcReduction="10000"/>
          </a:bodyPr>
          <a:lstStyle/>
          <a:p>
            <a:r>
              <a:rPr lang="en-GB" sz="4000" b="1" dirty="0" err="1" smtClean="0"/>
              <a:t>InForm</a:t>
            </a:r>
            <a:r>
              <a:rPr lang="en-GB" sz="4000" b="1" dirty="0" smtClean="0"/>
              <a:t> Conference </a:t>
            </a:r>
            <a:r>
              <a:rPr lang="en-GB" sz="4000" b="1" dirty="0" smtClean="0"/>
              <a:t>2018</a:t>
            </a:r>
          </a:p>
          <a:p>
            <a:r>
              <a:rPr lang="en-GB" b="1" dirty="0" smtClean="0">
                <a:solidFill>
                  <a:srgbClr val="0070C0"/>
                </a:solidFill>
              </a:rPr>
              <a:t>Dave Watton &amp; Jake Groves, Birmingham International Academy</a:t>
            </a:r>
            <a:endParaRPr lang="en-GB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92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260648"/>
            <a:ext cx="8085584" cy="1143000"/>
          </a:xfrm>
        </p:spPr>
        <p:txBody>
          <a:bodyPr>
            <a:normAutofit/>
          </a:bodyPr>
          <a:lstStyle/>
          <a:p>
            <a:r>
              <a:rPr lang="en-GB" sz="4800" b="1" dirty="0" smtClean="0">
                <a:solidFill>
                  <a:srgbClr val="0070C0"/>
                </a:solidFill>
              </a:rPr>
              <a:t>Action research</a:t>
            </a:r>
            <a:endParaRPr lang="en-GB" sz="48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496944" cy="4968552"/>
          </a:xfrm>
        </p:spPr>
        <p:txBody>
          <a:bodyPr>
            <a:normAutofit fontScale="70000" lnSpcReduction="20000"/>
          </a:bodyPr>
          <a:lstStyle/>
          <a:p>
            <a:r>
              <a:rPr lang="en-GB" sz="4000" dirty="0" smtClean="0"/>
              <a:t>Monolingual group: 11 Chinese learners</a:t>
            </a:r>
          </a:p>
          <a:p>
            <a:r>
              <a:rPr lang="en-GB" sz="4000" dirty="0"/>
              <a:t>DISCERN framework superimposed on </a:t>
            </a:r>
            <a:r>
              <a:rPr lang="en-GB" sz="4000" dirty="0" smtClean="0"/>
              <a:t>existing course</a:t>
            </a:r>
          </a:p>
          <a:p>
            <a:endParaRPr lang="en-GB" sz="3600" dirty="0"/>
          </a:p>
          <a:p>
            <a:endParaRPr lang="en-GB" sz="3600" dirty="0" smtClean="0"/>
          </a:p>
          <a:p>
            <a:endParaRPr lang="en-GB" sz="3600" dirty="0"/>
          </a:p>
          <a:p>
            <a:endParaRPr lang="en-GB" sz="3600" dirty="0" smtClean="0"/>
          </a:p>
          <a:p>
            <a:endParaRPr lang="en-GB" sz="3600" dirty="0" smtClean="0"/>
          </a:p>
          <a:p>
            <a:endParaRPr lang="en-GB" sz="3600" dirty="0" smtClean="0"/>
          </a:p>
          <a:p>
            <a:endParaRPr lang="en-GB" sz="3600" dirty="0"/>
          </a:p>
          <a:p>
            <a:endParaRPr lang="en-GB" sz="3600" dirty="0" smtClean="0"/>
          </a:p>
          <a:p>
            <a:r>
              <a:rPr lang="en-GB" sz="4000" dirty="0" smtClean="0"/>
              <a:t>Weekly reflective writing tasks</a:t>
            </a:r>
          </a:p>
          <a:p>
            <a:r>
              <a:rPr lang="en-GB" sz="4000" dirty="0" smtClean="0"/>
              <a:t>End-of-course survey</a:t>
            </a:r>
          </a:p>
          <a:p>
            <a:endParaRPr lang="en-GB" sz="36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09164272"/>
              </p:ext>
            </p:extLst>
          </p:nvPr>
        </p:nvGraphicFramePr>
        <p:xfrm>
          <a:off x="467544" y="1741264"/>
          <a:ext cx="813690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9958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485800"/>
            <a:ext cx="8085584" cy="1143000"/>
          </a:xfrm>
        </p:spPr>
        <p:txBody>
          <a:bodyPr>
            <a:normAutofit fontScale="90000"/>
          </a:bodyPr>
          <a:lstStyle/>
          <a:p>
            <a:r>
              <a:rPr lang="en-GB" sz="4800" b="1" dirty="0" smtClean="0">
                <a:solidFill>
                  <a:srgbClr val="0070C0"/>
                </a:solidFill>
              </a:rPr>
              <a:t>Example: Lesson on combining sources in academic writing</a:t>
            </a:r>
            <a:endParaRPr lang="en-GB" sz="48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88232"/>
            <a:ext cx="8568952" cy="41330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3500" b="1" dirty="0" smtClean="0"/>
              <a:t>Learning objectives:</a:t>
            </a:r>
          </a:p>
          <a:p>
            <a:r>
              <a:rPr lang="en-GB" sz="3500" b="1" i="1" dirty="0" smtClean="0"/>
              <a:t>Select</a:t>
            </a:r>
            <a:r>
              <a:rPr lang="en-GB" sz="3500" i="1" dirty="0" smtClean="0"/>
              <a:t> appropriate reading </a:t>
            </a:r>
            <a:r>
              <a:rPr lang="en-GB" sz="3500" b="1" i="1" dirty="0" smtClean="0"/>
              <a:t>strategies</a:t>
            </a:r>
          </a:p>
          <a:p>
            <a:r>
              <a:rPr lang="en-GB" sz="3500" b="1" i="1" dirty="0" smtClean="0"/>
              <a:t>Interpret</a:t>
            </a:r>
            <a:r>
              <a:rPr lang="en-GB" sz="3500" i="1" dirty="0" smtClean="0"/>
              <a:t> author stance </a:t>
            </a:r>
            <a:endParaRPr lang="en-GB" sz="3500" i="1" dirty="0"/>
          </a:p>
          <a:p>
            <a:r>
              <a:rPr lang="en-GB" sz="3500" b="1" i="1" dirty="0" smtClean="0"/>
              <a:t>Differentiate</a:t>
            </a:r>
            <a:r>
              <a:rPr lang="en-GB" sz="3500" i="1" dirty="0" smtClean="0"/>
              <a:t> between contrasting perspectives</a:t>
            </a:r>
          </a:p>
          <a:p>
            <a:r>
              <a:rPr lang="en-GB" sz="3500" b="1" i="1" dirty="0" smtClean="0"/>
              <a:t>Evaluate</a:t>
            </a:r>
            <a:r>
              <a:rPr lang="en-GB" sz="3500" i="1" dirty="0" smtClean="0"/>
              <a:t> the strength of different arguments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306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260648"/>
            <a:ext cx="8085584" cy="1143000"/>
          </a:xfrm>
        </p:spPr>
        <p:txBody>
          <a:bodyPr>
            <a:normAutofit fontScale="90000"/>
          </a:bodyPr>
          <a:lstStyle/>
          <a:p>
            <a:r>
              <a:rPr lang="en-GB" sz="4800" b="1" dirty="0" smtClean="0">
                <a:solidFill>
                  <a:srgbClr val="0070C0"/>
                </a:solidFill>
              </a:rPr>
              <a:t>Responses: End-of-course survey</a:t>
            </a:r>
            <a:endParaRPr lang="en-GB" sz="48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9783272"/>
              </p:ext>
            </p:extLst>
          </p:nvPr>
        </p:nvGraphicFramePr>
        <p:xfrm>
          <a:off x="0" y="1340768"/>
          <a:ext cx="8748464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1488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260648"/>
            <a:ext cx="8085584" cy="1143000"/>
          </a:xfrm>
        </p:spPr>
        <p:txBody>
          <a:bodyPr>
            <a:normAutofit fontScale="90000"/>
          </a:bodyPr>
          <a:lstStyle/>
          <a:p>
            <a:r>
              <a:rPr lang="en-GB" sz="4800" b="1" dirty="0" smtClean="0">
                <a:solidFill>
                  <a:srgbClr val="0070C0"/>
                </a:solidFill>
              </a:rPr>
              <a:t>Responses: </a:t>
            </a:r>
            <a:r>
              <a:rPr lang="en-GB" sz="4800" b="1" dirty="0">
                <a:solidFill>
                  <a:srgbClr val="0070C0"/>
                </a:solidFill>
              </a:rPr>
              <a:t>End-of-course survey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20448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3500" b="1" dirty="0" smtClean="0"/>
              <a:t>Explain your choice.</a:t>
            </a:r>
          </a:p>
          <a:p>
            <a:pPr marL="0" indent="0">
              <a:buNone/>
            </a:pPr>
            <a:endParaRPr lang="en-GB" sz="3500" dirty="0" smtClean="0"/>
          </a:p>
          <a:p>
            <a:pPr marL="0" indent="0">
              <a:buNone/>
            </a:pPr>
            <a:r>
              <a:rPr lang="en-GB" sz="3500" i="1" dirty="0" smtClean="0"/>
              <a:t>Critical thinking allows us to see things with a sceptical eye.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287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216" y="332656"/>
            <a:ext cx="8085584" cy="1143000"/>
          </a:xfrm>
        </p:spPr>
        <p:txBody>
          <a:bodyPr>
            <a:normAutofit/>
          </a:bodyPr>
          <a:lstStyle/>
          <a:p>
            <a:r>
              <a:rPr lang="en-GB" sz="4800" b="1" dirty="0" smtClean="0">
                <a:solidFill>
                  <a:srgbClr val="0070C0"/>
                </a:solidFill>
              </a:rPr>
              <a:t>Responses: Online discussion</a:t>
            </a:r>
            <a:endParaRPr lang="en-GB" sz="48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72209"/>
            <a:ext cx="8352928" cy="4061047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GB" sz="2800" b="1" dirty="0" smtClean="0"/>
              <a:t>Which DISCERN skill has been most useful to you this week? Give examples of how you have used this skill.</a:t>
            </a:r>
          </a:p>
          <a:p>
            <a:pPr marL="0" indent="0">
              <a:buNone/>
            </a:pPr>
            <a:r>
              <a:rPr lang="en-GB" sz="2800" i="1" dirty="0"/>
              <a:t>My choice is </a:t>
            </a:r>
            <a:r>
              <a:rPr lang="en-GB" sz="2800" i="1" dirty="0" smtClean="0"/>
              <a:t>‘</a:t>
            </a:r>
            <a:r>
              <a:rPr lang="en-GB" sz="2800" b="1" i="1" dirty="0" smtClean="0">
                <a:solidFill>
                  <a:srgbClr val="0070C0"/>
                </a:solidFill>
              </a:rPr>
              <a:t>selects strategies</a:t>
            </a:r>
            <a:r>
              <a:rPr lang="en-GB" sz="2800" i="1" dirty="0" smtClean="0"/>
              <a:t>’. In the </a:t>
            </a:r>
            <a:r>
              <a:rPr lang="en-GB" sz="2800" i="1" dirty="0"/>
              <a:t>reading exam, I chose </a:t>
            </a:r>
            <a:r>
              <a:rPr lang="en-GB" sz="2800" b="1" i="1" dirty="0" smtClean="0"/>
              <a:t>skim </a:t>
            </a:r>
            <a:r>
              <a:rPr lang="en-GB" sz="2800" b="1" i="1" dirty="0"/>
              <a:t>reading </a:t>
            </a:r>
            <a:r>
              <a:rPr lang="en-GB" sz="2800" i="1" dirty="0" smtClean="0"/>
              <a:t>to </a:t>
            </a:r>
            <a:r>
              <a:rPr lang="en-GB" sz="2800" i="1" dirty="0"/>
              <a:t>get the main idea of the paragraphs. </a:t>
            </a:r>
            <a:r>
              <a:rPr lang="en-GB" sz="2800" i="1" dirty="0" smtClean="0"/>
              <a:t>Then I </a:t>
            </a:r>
            <a:r>
              <a:rPr lang="en-GB" sz="2800" b="1" i="1" dirty="0" smtClean="0"/>
              <a:t>looked </a:t>
            </a:r>
            <a:r>
              <a:rPr lang="en-GB" sz="2800" b="1" i="1" dirty="0"/>
              <a:t>at the </a:t>
            </a:r>
            <a:r>
              <a:rPr lang="en-GB" sz="2800" b="1" i="1" dirty="0" smtClean="0"/>
              <a:t>questio</a:t>
            </a:r>
            <a:r>
              <a:rPr lang="en-GB" sz="2800" i="1" dirty="0" smtClean="0"/>
              <a:t>n </a:t>
            </a:r>
            <a:r>
              <a:rPr lang="en-GB" sz="2800" i="1" dirty="0"/>
              <a:t>and </a:t>
            </a:r>
            <a:r>
              <a:rPr lang="en-GB" sz="2800" i="1" dirty="0" smtClean="0"/>
              <a:t>went back </a:t>
            </a:r>
            <a:r>
              <a:rPr lang="en-GB" sz="2800" i="1" dirty="0"/>
              <a:t>to the </a:t>
            </a:r>
            <a:r>
              <a:rPr lang="en-GB" sz="2800" i="1" dirty="0" smtClean="0"/>
              <a:t>paragraph to </a:t>
            </a:r>
            <a:r>
              <a:rPr lang="en-GB" sz="2800" i="1" dirty="0"/>
              <a:t>find what </a:t>
            </a:r>
            <a:r>
              <a:rPr lang="en-GB" sz="2800" i="1" dirty="0" smtClean="0"/>
              <a:t>I needed to </a:t>
            </a:r>
            <a:r>
              <a:rPr lang="en-GB" sz="2800" b="1" i="1" dirty="0"/>
              <a:t>focus on</a:t>
            </a:r>
            <a:r>
              <a:rPr lang="en-GB" sz="2800" i="1" dirty="0"/>
              <a:t>. </a:t>
            </a:r>
            <a:r>
              <a:rPr lang="en-GB" sz="2800" i="1" dirty="0" smtClean="0"/>
              <a:t>I </a:t>
            </a:r>
            <a:r>
              <a:rPr lang="en-GB" sz="2800" b="1" i="1" dirty="0" smtClean="0"/>
              <a:t>underlined</a:t>
            </a:r>
            <a:r>
              <a:rPr lang="en-GB" sz="2800" i="1" dirty="0" smtClean="0"/>
              <a:t> </a:t>
            </a:r>
            <a:r>
              <a:rPr lang="en-GB" sz="2800" i="1" dirty="0"/>
              <a:t>the key words </a:t>
            </a:r>
            <a:r>
              <a:rPr lang="en-GB" sz="2800" i="1" dirty="0" smtClean="0"/>
              <a:t>I found </a:t>
            </a:r>
            <a:r>
              <a:rPr lang="en-GB" sz="2800" i="1" dirty="0"/>
              <a:t>and </a:t>
            </a:r>
            <a:r>
              <a:rPr lang="en-GB" sz="2800" b="1" i="1" dirty="0" smtClean="0"/>
              <a:t>compared</a:t>
            </a:r>
            <a:r>
              <a:rPr lang="en-GB" sz="2800" i="1" dirty="0" smtClean="0"/>
              <a:t> with the ideas in the </a:t>
            </a:r>
            <a:r>
              <a:rPr lang="en-GB" sz="2800" i="1" dirty="0"/>
              <a:t>choices to choose the best </a:t>
            </a:r>
            <a:r>
              <a:rPr lang="en-GB" sz="2800" i="1" dirty="0" smtClean="0"/>
              <a:t>answer.</a:t>
            </a:r>
            <a:endParaRPr lang="en-GB" sz="2800" i="1" dirty="0"/>
          </a:p>
          <a:p>
            <a:pPr marL="0" indent="0"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44910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216" y="332656"/>
            <a:ext cx="8085584" cy="1143000"/>
          </a:xfrm>
        </p:spPr>
        <p:txBody>
          <a:bodyPr>
            <a:normAutofit/>
          </a:bodyPr>
          <a:lstStyle/>
          <a:p>
            <a:r>
              <a:rPr lang="en-GB" sz="4800" b="1" dirty="0" smtClean="0">
                <a:solidFill>
                  <a:srgbClr val="0070C0"/>
                </a:solidFill>
              </a:rPr>
              <a:t>Partial understandings</a:t>
            </a:r>
            <a:endParaRPr lang="en-GB" sz="48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44217"/>
            <a:ext cx="8352928" cy="21888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i="1" dirty="0" smtClean="0"/>
              <a:t>‘</a:t>
            </a:r>
            <a:r>
              <a:rPr lang="en-GB" sz="2800" b="1" i="1" dirty="0" smtClean="0">
                <a:solidFill>
                  <a:srgbClr val="0070C0"/>
                </a:solidFill>
              </a:rPr>
              <a:t>Reflects</a:t>
            </a:r>
            <a:r>
              <a:rPr lang="en-GB" sz="2800" i="1" dirty="0" smtClean="0"/>
              <a:t>’ helped </a:t>
            </a:r>
            <a:r>
              <a:rPr lang="en-GB" sz="2800" i="1" dirty="0"/>
              <a:t>me to study effectively this week. </a:t>
            </a:r>
            <a:r>
              <a:rPr lang="en-GB" sz="2800" i="1" dirty="0" smtClean="0"/>
              <a:t>I </a:t>
            </a:r>
            <a:r>
              <a:rPr lang="en-GB" sz="2800" i="1" dirty="0"/>
              <a:t>usually </a:t>
            </a:r>
            <a:r>
              <a:rPr lang="en-GB" sz="2800" i="1" dirty="0" smtClean="0"/>
              <a:t>memorise </a:t>
            </a:r>
            <a:r>
              <a:rPr lang="en-GB" sz="2800" i="1" dirty="0"/>
              <a:t>the content which teachers mentioned in the class. </a:t>
            </a:r>
            <a:endParaRPr lang="en-GB" sz="2800" i="1" dirty="0" smtClean="0"/>
          </a:p>
          <a:p>
            <a:pPr marL="0" indent="0">
              <a:buNone/>
            </a:pPr>
            <a:endParaRPr lang="en-GB" sz="2800" b="1" i="1" dirty="0"/>
          </a:p>
          <a:p>
            <a:pPr marL="0" indent="0">
              <a:buNone/>
            </a:pPr>
            <a:endParaRPr lang="en-GB" sz="2800" b="1" i="1" dirty="0" smtClean="0"/>
          </a:p>
          <a:p>
            <a:pPr marL="0" indent="0">
              <a:buNone/>
            </a:pPr>
            <a:endParaRPr lang="en-GB" sz="2800" b="1" dirty="0" smtClean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53353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260648"/>
            <a:ext cx="8085584" cy="1143000"/>
          </a:xfrm>
        </p:spPr>
        <p:txBody>
          <a:bodyPr>
            <a:normAutofit/>
          </a:bodyPr>
          <a:lstStyle/>
          <a:p>
            <a:r>
              <a:rPr lang="en-GB" sz="4800" b="1" dirty="0" smtClean="0">
                <a:solidFill>
                  <a:srgbClr val="0070C0"/>
                </a:solidFill>
              </a:rPr>
              <a:t>Strengths &amp; weaknesses</a:t>
            </a:r>
            <a:endParaRPr lang="en-GB" sz="48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424936" cy="4464496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GB" sz="3600" dirty="0" smtClean="0"/>
              <a:t> ‘DISCERN’ acronym = memorable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3600" dirty="0" smtClean="0"/>
              <a:t> Planning opportunities for thinking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3600" dirty="0" smtClean="0"/>
              <a:t> Clarifying rationale for activities</a:t>
            </a:r>
          </a:p>
          <a:p>
            <a:pPr marL="0" indent="0">
              <a:buNone/>
            </a:pPr>
            <a:endParaRPr lang="en-GB" sz="3600" dirty="0" smtClean="0"/>
          </a:p>
          <a:p>
            <a:pPr marL="0" indent="0">
              <a:buNone/>
            </a:pPr>
            <a:r>
              <a:rPr lang="en-GB" sz="3600" b="1" dirty="0" smtClean="0"/>
              <a:t>?</a:t>
            </a:r>
            <a:r>
              <a:rPr lang="en-GB" sz="3600" dirty="0" smtClean="0"/>
              <a:t> </a:t>
            </a:r>
            <a:r>
              <a:rPr lang="en-GB" sz="3600" dirty="0"/>
              <a:t>‘DISCERN’ acronym = </a:t>
            </a:r>
            <a:r>
              <a:rPr lang="en-GB" sz="3600" dirty="0" smtClean="0"/>
              <a:t>contrived / too much</a:t>
            </a:r>
          </a:p>
          <a:p>
            <a:pPr marL="0" indent="0">
              <a:buNone/>
            </a:pPr>
            <a:r>
              <a:rPr lang="en-GB" sz="3600" b="1" dirty="0" smtClean="0"/>
              <a:t>?</a:t>
            </a:r>
            <a:r>
              <a:rPr lang="en-GB" sz="3600" dirty="0"/>
              <a:t> </a:t>
            </a:r>
            <a:r>
              <a:rPr lang="en-GB" sz="3600" dirty="0" smtClean="0"/>
              <a:t>Metacognitive load / abstraction</a:t>
            </a:r>
          </a:p>
          <a:p>
            <a:pPr marL="0" indent="0">
              <a:buNone/>
            </a:pPr>
            <a:r>
              <a:rPr lang="en-GB" sz="3600" b="1" dirty="0" smtClean="0"/>
              <a:t>?</a:t>
            </a:r>
            <a:r>
              <a:rPr lang="en-GB" sz="3600" dirty="0" smtClean="0"/>
              <a:t> Partial understandings</a:t>
            </a:r>
          </a:p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79102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260648"/>
            <a:ext cx="8085584" cy="1143000"/>
          </a:xfrm>
        </p:spPr>
        <p:txBody>
          <a:bodyPr>
            <a:normAutofit/>
          </a:bodyPr>
          <a:lstStyle/>
          <a:p>
            <a:r>
              <a:rPr lang="en-GB" sz="4800" b="1" dirty="0" smtClean="0">
                <a:solidFill>
                  <a:srgbClr val="0070C0"/>
                </a:solidFill>
              </a:rPr>
              <a:t>Implications</a:t>
            </a:r>
            <a:endParaRPr lang="en-GB" sz="48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424936" cy="3168352"/>
          </a:xfrm>
        </p:spPr>
        <p:txBody>
          <a:bodyPr>
            <a:normAutofit/>
          </a:bodyPr>
          <a:lstStyle/>
          <a:p>
            <a:r>
              <a:rPr lang="en-GB" sz="3600" dirty="0" smtClean="0"/>
              <a:t>Need for exemplification &amp; consolidation</a:t>
            </a:r>
          </a:p>
          <a:p>
            <a:r>
              <a:rPr lang="en-GB" sz="3600" dirty="0" smtClean="0"/>
              <a:t>Integration in course design</a:t>
            </a:r>
          </a:p>
          <a:p>
            <a:r>
              <a:rPr lang="en-GB" sz="3600" dirty="0" smtClean="0"/>
              <a:t>The right tools for the job</a:t>
            </a:r>
          </a:p>
          <a:p>
            <a:endParaRPr lang="en-GB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7" t="19219" r="3907" b="20547"/>
          <a:stretch/>
        </p:blipFill>
        <p:spPr bwMode="auto">
          <a:xfrm>
            <a:off x="2142789" y="3645025"/>
            <a:ext cx="4373427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364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0" y="1351055"/>
            <a:ext cx="5832650" cy="4166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864" y="260648"/>
            <a:ext cx="8085584" cy="1143000"/>
          </a:xfrm>
        </p:spPr>
        <p:txBody>
          <a:bodyPr>
            <a:normAutofit/>
          </a:bodyPr>
          <a:lstStyle/>
          <a:p>
            <a:r>
              <a:rPr lang="en-GB" sz="4800" b="1" dirty="0" smtClean="0">
                <a:solidFill>
                  <a:srgbClr val="0070C0"/>
                </a:solidFill>
              </a:rPr>
              <a:t>Chasing the butterfly</a:t>
            </a:r>
            <a:endParaRPr lang="en-GB" sz="48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680" y="4699125"/>
            <a:ext cx="5688632" cy="89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en-GB" sz="3200" i="1" dirty="0" smtClean="0"/>
              <a:t>All models are wrong but some are useful.</a:t>
            </a:r>
            <a:endParaRPr lang="en-GB" sz="3200" i="1" dirty="0"/>
          </a:p>
        </p:txBody>
      </p:sp>
    </p:spTree>
    <p:extLst>
      <p:ext uri="{BB962C8B-B14F-4D97-AF65-F5344CB8AC3E}">
        <p14:creationId xmlns:p14="http://schemas.microsoft.com/office/powerpoint/2010/main" val="150650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260648"/>
            <a:ext cx="8085584" cy="1143000"/>
          </a:xfrm>
        </p:spPr>
        <p:txBody>
          <a:bodyPr>
            <a:normAutofit/>
          </a:bodyPr>
          <a:lstStyle/>
          <a:p>
            <a:r>
              <a:rPr lang="en-GB" sz="4800" b="1" dirty="0" smtClean="0">
                <a:solidFill>
                  <a:srgbClr val="0070C0"/>
                </a:solidFill>
              </a:rPr>
              <a:t>References</a:t>
            </a:r>
            <a:endParaRPr lang="en-GB" sz="4800" b="1" dirty="0">
              <a:solidFill>
                <a:srgbClr val="0070C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96874" y="1628775"/>
            <a:ext cx="8279581" cy="3816449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1200"/>
              </a:spcAft>
              <a:buFont typeface="Wingdings" pitchFamily="2" charset="2"/>
              <a:buNone/>
              <a:defRPr/>
            </a:pPr>
            <a:r>
              <a:rPr lang="en-GB" altLang="en-US" dirty="0" smtClean="0">
                <a:latin typeface="Calibri" pitchFamily="34" charset="0"/>
              </a:rPr>
              <a:t>Alexander, O., Argent, S. and Spencer, J. (2008). </a:t>
            </a:r>
            <a:r>
              <a:rPr lang="en-GB" altLang="en-US" i="1" dirty="0" smtClean="0">
                <a:latin typeface="Calibri" pitchFamily="34" charset="0"/>
              </a:rPr>
              <a:t>EAP Essentials – A teacher’s guide to principles &amp; practice</a:t>
            </a:r>
            <a:r>
              <a:rPr lang="en-GB" altLang="en-US" dirty="0" smtClean="0">
                <a:latin typeface="Calibri" pitchFamily="34" charset="0"/>
              </a:rPr>
              <a:t>. Reading: Garnet Publishing Ltd.</a:t>
            </a:r>
          </a:p>
          <a:p>
            <a:pPr marL="0" indent="0">
              <a:spcAft>
                <a:spcPts val="1200"/>
              </a:spcAft>
              <a:buFont typeface="Wingdings" pitchFamily="2" charset="2"/>
              <a:buNone/>
              <a:defRPr/>
            </a:pPr>
            <a:r>
              <a:rPr lang="en-GB" altLang="en-US" dirty="0" smtClean="0">
                <a:latin typeface="Calibri" pitchFamily="34" charset="0"/>
              </a:rPr>
              <a:t>Ellerton, P. (2014). </a:t>
            </a:r>
            <a:r>
              <a:rPr lang="en-GB" altLang="en-US" i="1" dirty="0" smtClean="0">
                <a:latin typeface="Calibri" pitchFamily="34" charset="0"/>
              </a:rPr>
              <a:t>How to teach all students to think critically</a:t>
            </a:r>
            <a:r>
              <a:rPr lang="en-GB" altLang="en-US" dirty="0" smtClean="0">
                <a:latin typeface="Calibri" pitchFamily="34" charset="0"/>
              </a:rPr>
              <a:t>. The Conversation [online] Available at: https://theconversation.com/how-to-teach-all-students-to-think-critically-35331</a:t>
            </a:r>
          </a:p>
          <a:p>
            <a:pPr marL="0" indent="0">
              <a:buNone/>
              <a:defRPr/>
            </a:pP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24951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260648"/>
            <a:ext cx="8085584" cy="1143000"/>
          </a:xfrm>
        </p:spPr>
        <p:txBody>
          <a:bodyPr>
            <a:normAutofit/>
          </a:bodyPr>
          <a:lstStyle/>
          <a:p>
            <a:r>
              <a:rPr lang="en-GB" sz="4800" b="1" dirty="0" smtClean="0">
                <a:solidFill>
                  <a:srgbClr val="0070C0"/>
                </a:solidFill>
              </a:rPr>
              <a:t>Our teaching context</a:t>
            </a:r>
            <a:endParaRPr lang="en-GB" sz="48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628800"/>
            <a:ext cx="7992888" cy="4133056"/>
          </a:xfrm>
        </p:spPr>
        <p:txBody>
          <a:bodyPr>
            <a:normAutofit/>
          </a:bodyPr>
          <a:lstStyle/>
          <a:p>
            <a:r>
              <a:rPr lang="en-GB" sz="3600" dirty="0" smtClean="0"/>
              <a:t>Birmingham Foundation Pathways </a:t>
            </a:r>
          </a:p>
          <a:p>
            <a:r>
              <a:rPr lang="en-GB" sz="3600" dirty="0" smtClean="0"/>
              <a:t>EAP &amp; study skills module</a:t>
            </a:r>
            <a:endParaRPr lang="en-GB" sz="3600" dirty="0" smtClean="0"/>
          </a:p>
          <a:p>
            <a:r>
              <a:rPr lang="en-GB" sz="3600" dirty="0" smtClean="0"/>
              <a:t>Non-EAP modules = college-based</a:t>
            </a:r>
            <a:endParaRPr lang="en-GB" sz="3600" dirty="0" smtClean="0"/>
          </a:p>
          <a:p>
            <a:r>
              <a:rPr lang="en-GB" sz="3600" dirty="0" smtClean="0"/>
              <a:t>Entry level: </a:t>
            </a:r>
            <a:r>
              <a:rPr lang="en-GB" sz="3600" dirty="0" smtClean="0"/>
              <a:t>IELTS </a:t>
            </a:r>
            <a:r>
              <a:rPr lang="en-GB" sz="3600" dirty="0" smtClean="0"/>
              <a:t>5.5</a:t>
            </a:r>
          </a:p>
          <a:p>
            <a:r>
              <a:rPr lang="en-GB" sz="3600" dirty="0" smtClean="0"/>
              <a:t>Contact hours vary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73688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506" y="332656"/>
            <a:ext cx="8085584" cy="1143000"/>
          </a:xfrm>
        </p:spPr>
        <p:txBody>
          <a:bodyPr>
            <a:normAutofit/>
          </a:bodyPr>
          <a:lstStyle/>
          <a:p>
            <a:r>
              <a:rPr lang="en-GB" sz="4800" b="1" dirty="0" smtClean="0">
                <a:solidFill>
                  <a:srgbClr val="0070C0"/>
                </a:solidFill>
              </a:rPr>
              <a:t>Outline</a:t>
            </a:r>
            <a:endParaRPr lang="en-GB" sz="48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556793"/>
            <a:ext cx="7848872" cy="4176464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arenR"/>
            </a:pPr>
            <a:r>
              <a:rPr lang="en-GB" sz="3600" dirty="0" smtClean="0"/>
              <a:t>Problem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arenR"/>
            </a:pPr>
            <a:r>
              <a:rPr lang="en-GB" sz="3600" dirty="0" smtClean="0"/>
              <a:t>Action research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arenR"/>
            </a:pPr>
            <a:r>
              <a:rPr lang="en-GB" sz="3600" dirty="0" smtClean="0"/>
              <a:t>Findings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arenR"/>
            </a:pPr>
            <a:r>
              <a:rPr lang="en-GB" sz="3600" dirty="0" smtClean="0"/>
              <a:t>Implications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65755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260648"/>
            <a:ext cx="8085584" cy="1143000"/>
          </a:xfrm>
        </p:spPr>
        <p:txBody>
          <a:bodyPr>
            <a:normAutofit/>
          </a:bodyPr>
          <a:lstStyle/>
          <a:p>
            <a:r>
              <a:rPr lang="en-GB" sz="4800" b="1" dirty="0" smtClean="0">
                <a:solidFill>
                  <a:srgbClr val="0070C0"/>
                </a:solidFill>
              </a:rPr>
              <a:t>The problem</a:t>
            </a:r>
            <a:endParaRPr lang="en-GB" sz="4800" b="1" dirty="0">
              <a:solidFill>
                <a:srgbClr val="0070C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39552" y="1484784"/>
            <a:ext cx="7992888" cy="4392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i="1" dirty="0" smtClean="0"/>
              <a:t>They don’t think for themselves – they should give their own </a:t>
            </a:r>
            <a:r>
              <a:rPr lang="en-GB" sz="3600" b="1" i="1" dirty="0" smtClean="0"/>
              <a:t>opinions</a:t>
            </a:r>
            <a:r>
              <a:rPr lang="en-GB" sz="3600" i="1" dirty="0" smtClean="0"/>
              <a:t> more.</a:t>
            </a:r>
            <a:endParaRPr lang="en-GB" sz="3600" b="1" i="1" dirty="0"/>
          </a:p>
          <a:p>
            <a:pPr marL="0" lvl="0" indent="0">
              <a:buNone/>
            </a:pPr>
            <a:r>
              <a:rPr lang="en-GB" sz="3600" i="1" dirty="0" smtClean="0"/>
              <a:t>They never </a:t>
            </a:r>
            <a:r>
              <a:rPr lang="en-GB" sz="3600" b="1" i="1" dirty="0" smtClean="0"/>
              <a:t>question</a:t>
            </a:r>
            <a:r>
              <a:rPr lang="en-GB" sz="3600" i="1" dirty="0" smtClean="0"/>
              <a:t> what they read – they should be more </a:t>
            </a:r>
            <a:r>
              <a:rPr lang="en-GB" sz="3600" b="1" i="1" dirty="0" smtClean="0"/>
              <a:t>critical</a:t>
            </a:r>
            <a:r>
              <a:rPr lang="en-GB" sz="3600" i="1" dirty="0" smtClean="0"/>
              <a:t>.</a:t>
            </a:r>
          </a:p>
          <a:p>
            <a:pPr marL="0" lvl="0" indent="0">
              <a:buNone/>
            </a:pPr>
            <a:r>
              <a:rPr lang="en-GB" sz="3600" i="1" dirty="0" smtClean="0"/>
              <a:t>They just regurgitate – they should be more </a:t>
            </a:r>
            <a:r>
              <a:rPr lang="en-GB" sz="3600" b="1" i="1" dirty="0" smtClean="0"/>
              <a:t>original</a:t>
            </a:r>
            <a:r>
              <a:rPr lang="en-GB" sz="3600" i="1" dirty="0" smtClean="0"/>
              <a:t>.</a:t>
            </a:r>
          </a:p>
          <a:p>
            <a:pPr marL="0" lvl="0" indent="0" algn="r">
              <a:buNone/>
            </a:pPr>
            <a:r>
              <a:rPr lang="en-GB" sz="3600" dirty="0" smtClean="0">
                <a:solidFill>
                  <a:srgbClr val="0070C0"/>
                </a:solidFill>
              </a:rPr>
              <a:t>(Alexander, Argent &amp; Spencer, 2008)</a:t>
            </a:r>
            <a:endParaRPr lang="en-GB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20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0" y="1351055"/>
            <a:ext cx="5832650" cy="4166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260648"/>
            <a:ext cx="8085584" cy="1143000"/>
          </a:xfrm>
        </p:spPr>
        <p:txBody>
          <a:bodyPr>
            <a:normAutofit/>
          </a:bodyPr>
          <a:lstStyle/>
          <a:p>
            <a:r>
              <a:rPr lang="en-GB" sz="4800" b="1" dirty="0" smtClean="0">
                <a:solidFill>
                  <a:srgbClr val="0070C0"/>
                </a:solidFill>
              </a:rPr>
              <a:t>A vague concept</a:t>
            </a:r>
            <a:endParaRPr lang="en-GB" sz="48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39752" y="4730271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/>
              <a:t>Critical thinking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373800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260648"/>
            <a:ext cx="8085584" cy="1143000"/>
          </a:xfrm>
        </p:spPr>
        <p:txBody>
          <a:bodyPr>
            <a:normAutofit/>
          </a:bodyPr>
          <a:lstStyle/>
          <a:p>
            <a:r>
              <a:rPr lang="en-GB" sz="4800" b="1" dirty="0" smtClean="0">
                <a:solidFill>
                  <a:srgbClr val="0070C0"/>
                </a:solidFill>
              </a:rPr>
              <a:t>A language of thinking</a:t>
            </a:r>
            <a:endParaRPr lang="en-GB" sz="4800" b="1" dirty="0">
              <a:solidFill>
                <a:srgbClr val="0070C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352928" cy="2592288"/>
          </a:xfrm>
        </p:spPr>
        <p:txBody>
          <a:bodyPr>
            <a:noAutofit/>
          </a:bodyPr>
          <a:lstStyle/>
          <a:p>
            <a:pPr marL="0" lvl="0" indent="0" eaLnBrk="0" fontAlgn="base" hangingPunct="0">
              <a:spcAft>
                <a:spcPct val="0"/>
              </a:spcAft>
              <a:buClr>
                <a:srgbClr val="0A648F"/>
              </a:buClr>
              <a:buSzPct val="80000"/>
              <a:buNone/>
              <a:defRPr/>
            </a:pPr>
            <a:r>
              <a:rPr lang="en-GB" sz="3600" kern="0" dirty="0" smtClean="0">
                <a:solidFill>
                  <a:srgbClr val="000000"/>
                </a:solidFill>
                <a:latin typeface="Calibri" panose="020F0502020204030204" pitchFamily="34" charset="0"/>
                <a:ea typeface="MS PGothic" pitchFamily="34" charset="-128"/>
              </a:rPr>
              <a:t>“If </a:t>
            </a:r>
            <a:r>
              <a:rPr lang="en-GB" sz="3600" kern="0" dirty="0">
                <a:solidFill>
                  <a:srgbClr val="000000"/>
                </a:solidFill>
                <a:latin typeface="Calibri" panose="020F0502020204030204" pitchFamily="34" charset="0"/>
                <a:ea typeface="MS PGothic" pitchFamily="34" charset="-128"/>
              </a:rPr>
              <a:t>we can talk to students using </a:t>
            </a:r>
            <a:r>
              <a:rPr lang="en-GB" sz="3600" kern="0" dirty="0" smtClean="0">
                <a:solidFill>
                  <a:srgbClr val="000000"/>
                </a:solidFill>
                <a:latin typeface="Calibri" panose="020F0502020204030204" pitchFamily="34" charset="0"/>
                <a:ea typeface="MS PGothic" pitchFamily="34" charset="-128"/>
              </a:rPr>
              <a:t>[the terms for the cognitive skills they need]…, then </a:t>
            </a:r>
            <a:r>
              <a:rPr lang="en-GB" sz="3600" kern="0" dirty="0">
                <a:solidFill>
                  <a:srgbClr val="000000"/>
                </a:solidFill>
                <a:latin typeface="Calibri" panose="020F0502020204030204" pitchFamily="34" charset="0"/>
                <a:ea typeface="MS PGothic" pitchFamily="34" charset="-128"/>
              </a:rPr>
              <a:t>teaching thinking becomes like teaching a physical process such as a sport.”</a:t>
            </a:r>
          </a:p>
          <a:p>
            <a:pPr marL="0" lvl="0" indent="0" algn="r" eaLnBrk="0" fontAlgn="base" hangingPunct="0">
              <a:spcAft>
                <a:spcPct val="0"/>
              </a:spcAft>
              <a:buClr>
                <a:srgbClr val="0A648F"/>
              </a:buClr>
              <a:buSzPct val="80000"/>
              <a:buNone/>
              <a:defRPr/>
            </a:pPr>
            <a:r>
              <a:rPr lang="en-GB" sz="3600" kern="0" dirty="0">
                <a:solidFill>
                  <a:srgbClr val="000000"/>
                </a:solidFill>
                <a:latin typeface="Calibri" panose="020F0502020204030204" pitchFamily="34" charset="0"/>
                <a:ea typeface="MS PGothic" pitchFamily="34" charset="-128"/>
              </a:rPr>
              <a:t>(Ellerton, 2014)</a:t>
            </a:r>
          </a:p>
        </p:txBody>
      </p:sp>
    </p:spTree>
    <p:extLst>
      <p:ext uri="{BB962C8B-B14F-4D97-AF65-F5344CB8AC3E}">
        <p14:creationId xmlns:p14="http://schemas.microsoft.com/office/powerpoint/2010/main" val="201684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260648"/>
            <a:ext cx="8085584" cy="1143000"/>
          </a:xfrm>
        </p:spPr>
        <p:txBody>
          <a:bodyPr>
            <a:normAutofit/>
          </a:bodyPr>
          <a:lstStyle/>
          <a:p>
            <a:r>
              <a:rPr lang="en-GB" sz="4800" b="1" dirty="0" smtClean="0">
                <a:solidFill>
                  <a:srgbClr val="0070C0"/>
                </a:solidFill>
              </a:rPr>
              <a:t>Questions</a:t>
            </a:r>
            <a:endParaRPr lang="en-GB" sz="4800" b="1" dirty="0">
              <a:solidFill>
                <a:srgbClr val="0070C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352928" cy="3744416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sz="3600" dirty="0" smtClean="0"/>
              <a:t>What </a:t>
            </a:r>
            <a:r>
              <a:rPr lang="en-GB" sz="3600" b="1" dirty="0" smtClean="0">
                <a:solidFill>
                  <a:srgbClr val="0070C0"/>
                </a:solidFill>
              </a:rPr>
              <a:t>cognitive skills </a:t>
            </a:r>
            <a:r>
              <a:rPr lang="en-GB" sz="3600" dirty="0" smtClean="0"/>
              <a:t>do students need?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sz="3600" dirty="0" smtClean="0"/>
              <a:t>Can we help them develop these skills </a:t>
            </a:r>
            <a:r>
              <a:rPr lang="en-GB" sz="3600" dirty="0"/>
              <a:t>by </a:t>
            </a:r>
            <a:r>
              <a:rPr lang="en-GB" sz="3600" dirty="0" smtClean="0"/>
              <a:t>teaching </a:t>
            </a:r>
            <a:r>
              <a:rPr lang="en-GB" sz="3600" b="1" dirty="0" smtClean="0">
                <a:solidFill>
                  <a:srgbClr val="0070C0"/>
                </a:solidFill>
              </a:rPr>
              <a:t>a </a:t>
            </a:r>
            <a:r>
              <a:rPr lang="en-GB" sz="3600" b="1" dirty="0">
                <a:solidFill>
                  <a:srgbClr val="0070C0"/>
                </a:solidFill>
              </a:rPr>
              <a:t>‘</a:t>
            </a:r>
            <a:r>
              <a:rPr lang="en-GB" sz="3600" b="1" dirty="0" smtClean="0">
                <a:solidFill>
                  <a:srgbClr val="0070C0"/>
                </a:solidFill>
              </a:rPr>
              <a:t>language </a:t>
            </a:r>
            <a:r>
              <a:rPr lang="en-GB" sz="3600" b="1" dirty="0">
                <a:solidFill>
                  <a:srgbClr val="0070C0"/>
                </a:solidFill>
              </a:rPr>
              <a:t>of </a:t>
            </a:r>
            <a:r>
              <a:rPr lang="en-GB" sz="3600" b="1" dirty="0" smtClean="0">
                <a:solidFill>
                  <a:srgbClr val="0070C0"/>
                </a:solidFill>
              </a:rPr>
              <a:t>thinking</a:t>
            </a:r>
            <a:r>
              <a:rPr lang="en-GB" sz="3600" b="1" dirty="0">
                <a:solidFill>
                  <a:srgbClr val="0070C0"/>
                </a:solidFill>
              </a:rPr>
              <a:t>’</a:t>
            </a:r>
            <a:r>
              <a:rPr lang="en-GB" sz="3600" dirty="0" smtClean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421990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260648"/>
            <a:ext cx="8085584" cy="1143000"/>
          </a:xfrm>
        </p:spPr>
        <p:txBody>
          <a:bodyPr>
            <a:normAutofit/>
          </a:bodyPr>
          <a:lstStyle/>
          <a:p>
            <a:r>
              <a:rPr lang="en-GB" sz="4800" b="1" dirty="0" smtClean="0">
                <a:solidFill>
                  <a:srgbClr val="0070C0"/>
                </a:solidFill>
              </a:rPr>
              <a:t>The ideal student</a:t>
            </a:r>
            <a:endParaRPr lang="en-GB" sz="4800" b="1" dirty="0">
              <a:solidFill>
                <a:srgbClr val="0070C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95536" y="2060848"/>
            <a:ext cx="8352928" cy="2232248"/>
          </a:xfrm>
        </p:spPr>
        <p:txBody>
          <a:bodyPr>
            <a:noAutofit/>
          </a:bodyPr>
          <a:lstStyle/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8000" b="1" dirty="0" smtClean="0">
                <a:solidFill>
                  <a:schemeClr val="accent6">
                    <a:lumMod val="75000"/>
                  </a:schemeClr>
                </a:solidFill>
              </a:rPr>
              <a:t>The “discerning” student</a:t>
            </a:r>
          </a:p>
        </p:txBody>
      </p:sp>
    </p:spTree>
    <p:extLst>
      <p:ext uri="{BB962C8B-B14F-4D97-AF65-F5344CB8AC3E}">
        <p14:creationId xmlns:p14="http://schemas.microsoft.com/office/powerpoint/2010/main" val="311892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260648"/>
            <a:ext cx="8085584" cy="1143000"/>
          </a:xfrm>
        </p:spPr>
        <p:txBody>
          <a:bodyPr>
            <a:normAutofit/>
          </a:bodyPr>
          <a:lstStyle/>
          <a:p>
            <a:r>
              <a:rPr lang="en-GB" sz="4800" b="1" dirty="0" smtClean="0">
                <a:solidFill>
                  <a:srgbClr val="0070C0"/>
                </a:solidFill>
              </a:rPr>
              <a:t>A framework for thinking</a:t>
            </a:r>
            <a:endParaRPr lang="en-GB" sz="4800" b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1560" y="1340768"/>
            <a:ext cx="7920880" cy="45365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899592" y="1484784"/>
            <a:ext cx="5102875" cy="4228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800" b="1" dirty="0" smtClean="0"/>
              <a:t>D </a:t>
            </a:r>
            <a:r>
              <a:rPr lang="en-GB" sz="3200" dirty="0" smtClean="0"/>
              <a:t>= </a:t>
            </a:r>
          </a:p>
          <a:p>
            <a:pPr>
              <a:lnSpc>
                <a:spcPct val="120000"/>
              </a:lnSpc>
            </a:pPr>
            <a:r>
              <a:rPr lang="en-GB" sz="2800" b="1" dirty="0" smtClean="0"/>
              <a:t>I </a:t>
            </a:r>
            <a:r>
              <a:rPr lang="en-GB" sz="3200" dirty="0" smtClean="0"/>
              <a:t>=</a:t>
            </a:r>
          </a:p>
          <a:p>
            <a:pPr>
              <a:lnSpc>
                <a:spcPct val="120000"/>
              </a:lnSpc>
            </a:pPr>
            <a:r>
              <a:rPr lang="en-GB" sz="2800" b="1" dirty="0" smtClean="0"/>
              <a:t>S </a:t>
            </a:r>
            <a:r>
              <a:rPr lang="en-GB" sz="3200" dirty="0" smtClean="0"/>
              <a:t>=</a:t>
            </a:r>
          </a:p>
          <a:p>
            <a:pPr>
              <a:lnSpc>
                <a:spcPct val="120000"/>
              </a:lnSpc>
            </a:pPr>
            <a:r>
              <a:rPr lang="en-GB" sz="2800" b="1" dirty="0" smtClean="0"/>
              <a:t>C </a:t>
            </a:r>
            <a:r>
              <a:rPr lang="en-GB" sz="3200" dirty="0" smtClean="0"/>
              <a:t>=</a:t>
            </a:r>
          </a:p>
          <a:p>
            <a:pPr>
              <a:lnSpc>
                <a:spcPct val="120000"/>
              </a:lnSpc>
            </a:pPr>
            <a:r>
              <a:rPr lang="en-GB" sz="2800" b="1" dirty="0" smtClean="0"/>
              <a:t>E </a:t>
            </a:r>
            <a:r>
              <a:rPr lang="en-GB" sz="3200" dirty="0" smtClean="0"/>
              <a:t>= </a:t>
            </a:r>
          </a:p>
          <a:p>
            <a:pPr>
              <a:lnSpc>
                <a:spcPct val="120000"/>
              </a:lnSpc>
            </a:pPr>
            <a:r>
              <a:rPr lang="en-GB" sz="2800" b="1" dirty="0" smtClean="0"/>
              <a:t>R </a:t>
            </a:r>
            <a:r>
              <a:rPr lang="en-GB" sz="3200" dirty="0" smtClean="0"/>
              <a:t>=</a:t>
            </a:r>
          </a:p>
          <a:p>
            <a:pPr>
              <a:lnSpc>
                <a:spcPct val="120000"/>
              </a:lnSpc>
            </a:pPr>
            <a:r>
              <a:rPr lang="en-GB" sz="2800" b="1" dirty="0" smtClean="0"/>
              <a:t>N </a:t>
            </a:r>
            <a:r>
              <a:rPr lang="en-GB" sz="3200" dirty="0" smtClean="0"/>
              <a:t>=</a:t>
            </a:r>
            <a:endParaRPr lang="en-GB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475656" y="1484784"/>
            <a:ext cx="5102875" cy="4189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3200" dirty="0" smtClean="0"/>
              <a:t>differentiates</a:t>
            </a:r>
          </a:p>
          <a:p>
            <a:pPr>
              <a:lnSpc>
                <a:spcPct val="120000"/>
              </a:lnSpc>
            </a:pPr>
            <a:r>
              <a:rPr lang="en-GB" sz="3200" dirty="0" smtClean="0"/>
              <a:t>interprets</a:t>
            </a:r>
          </a:p>
          <a:p>
            <a:pPr>
              <a:lnSpc>
                <a:spcPct val="120000"/>
              </a:lnSpc>
            </a:pPr>
            <a:r>
              <a:rPr lang="en-GB" sz="3200" dirty="0" smtClean="0"/>
              <a:t>selects strategies</a:t>
            </a:r>
          </a:p>
          <a:p>
            <a:pPr>
              <a:lnSpc>
                <a:spcPct val="120000"/>
              </a:lnSpc>
            </a:pPr>
            <a:r>
              <a:rPr lang="en-GB" sz="3200" dirty="0" smtClean="0"/>
              <a:t>(is) critical</a:t>
            </a:r>
          </a:p>
          <a:p>
            <a:pPr>
              <a:lnSpc>
                <a:spcPct val="120000"/>
              </a:lnSpc>
            </a:pPr>
            <a:r>
              <a:rPr lang="en-GB" sz="3200" dirty="0" smtClean="0"/>
              <a:t>evaluates</a:t>
            </a:r>
          </a:p>
          <a:p>
            <a:pPr>
              <a:lnSpc>
                <a:spcPct val="120000"/>
              </a:lnSpc>
            </a:pPr>
            <a:r>
              <a:rPr lang="en-GB" sz="3200" dirty="0" smtClean="0"/>
              <a:t>reflects</a:t>
            </a:r>
          </a:p>
          <a:p>
            <a:pPr>
              <a:lnSpc>
                <a:spcPct val="120000"/>
              </a:lnSpc>
            </a:pPr>
            <a:r>
              <a:rPr lang="en-GB" sz="3200" dirty="0" smtClean="0"/>
              <a:t>notices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323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sentation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.potx  -  Read-Only" id="{0CF6DFDE-4D5D-422C-A6DA-A4D475445D31}" vid="{F92E7CDE-2486-46E2-9553-F6E541C9DFB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.potx  -  Read-Only" id="{0CF6DFDE-4D5D-422C-A6DA-A4D475445D31}" vid="{816F95C6-EC37-41B7-86E0-681E8F173AF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.potx  -  Read-Only" id="{0CF6DFDE-4D5D-422C-A6DA-A4D475445D31}" vid="{3B9DE9CF-97E6-487B-9B39-2D510F2EA068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.potx  -  Read-Only" id="{0CF6DFDE-4D5D-422C-A6DA-A4D475445D31}" vid="{B689FB03-D787-4432-BFF3-EB346546DB10}"/>
    </a:ext>
  </a:extLst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.potx  -  Read-Only" id="{0CF6DFDE-4D5D-422C-A6DA-A4D475445D31}" vid="{AD9BC5BD-B9BC-46C5-A482-87E3D797D8B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BIA slides</Template>
  <TotalTime>4735</TotalTime>
  <Words>660</Words>
  <Application>Microsoft Office PowerPoint</Application>
  <PresentationFormat>On-screen Show (4:3)</PresentationFormat>
  <Paragraphs>107</Paragraphs>
  <Slides>19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Presentation1</vt:lpstr>
      <vt:lpstr>Custom Design</vt:lpstr>
      <vt:lpstr>1_Custom Design</vt:lpstr>
      <vt:lpstr>2_Custom Design</vt:lpstr>
      <vt:lpstr>3_Custom Design</vt:lpstr>
      <vt:lpstr> DISCERN: The Discerning Student  </vt:lpstr>
      <vt:lpstr>Our teaching context</vt:lpstr>
      <vt:lpstr>Outline</vt:lpstr>
      <vt:lpstr>The problem</vt:lpstr>
      <vt:lpstr>A vague concept</vt:lpstr>
      <vt:lpstr>A language of thinking</vt:lpstr>
      <vt:lpstr>Questions</vt:lpstr>
      <vt:lpstr>The ideal student</vt:lpstr>
      <vt:lpstr>A framework for thinking</vt:lpstr>
      <vt:lpstr>Action research</vt:lpstr>
      <vt:lpstr>Example: Lesson on combining sources in academic writing</vt:lpstr>
      <vt:lpstr>Responses: End-of-course survey</vt:lpstr>
      <vt:lpstr>Responses: End-of-course survey</vt:lpstr>
      <vt:lpstr>Responses: Online discussion</vt:lpstr>
      <vt:lpstr>Partial understandings</vt:lpstr>
      <vt:lpstr>Strengths &amp; weaknesses</vt:lpstr>
      <vt:lpstr>Implications</vt:lpstr>
      <vt:lpstr>Chasing the butterfly</vt:lpstr>
      <vt:lpstr>References</vt:lpstr>
    </vt:vector>
  </TitlesOfParts>
  <Company>University of Birmingham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Nickalls (Birmingham International Academy)</dc:creator>
  <cp:lastModifiedBy>David Watton</cp:lastModifiedBy>
  <cp:revision>310</cp:revision>
  <cp:lastPrinted>2018-06-28T08:34:01Z</cp:lastPrinted>
  <dcterms:created xsi:type="dcterms:W3CDTF">2017-11-08T09:21:03Z</dcterms:created>
  <dcterms:modified xsi:type="dcterms:W3CDTF">2018-06-29T17:29:30Z</dcterms:modified>
</cp:coreProperties>
</file>