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Arim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272C89-6D64-48A7-8213-99D77AFFBA81}">
  <a:tblStyle styleId="{B2272C89-6D64-48A7-8213-99D77AFFBA8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46FE7DA-04B4-4FEE-BDE1-C875B47D88C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3" name="Shape 15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8" name="Shape 20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7" name="Shape 9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7" name="Shape 2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3" name="Shape 2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1" name="Shape 3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6" name="Shape 32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Shape 8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sp>
        <p:nvSpPr>
          <p:cNvPr id="23" name="Shape 2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2133"/>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2133"/>
              </a:spcBef>
              <a:spcAft>
                <a:spcPts val="2133"/>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dNlkHtMgcPQ&amp;t=226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www.uefap.com/grammar/intro/sfl-intro.ht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GB" sz="5400" b="0" i="0" u="none" strike="noStrike" cap="none" dirty="0">
                <a:solidFill>
                  <a:schemeClr val="dk1"/>
                </a:solidFill>
                <a:latin typeface="Calibri"/>
                <a:ea typeface="Calibri"/>
                <a:cs typeface="Calibri"/>
                <a:sym typeface="Calibri"/>
              </a:rPr>
              <a:t>Highlighting the factors that can make Foundation </a:t>
            </a:r>
            <a:r>
              <a:rPr lang="en-GB" sz="5400" b="0" i="0" u="none" strike="noStrike" cap="none" dirty="0" smtClean="0">
                <a:solidFill>
                  <a:schemeClr val="dk1"/>
                </a:solidFill>
                <a:latin typeface="Calibri"/>
                <a:ea typeface="Calibri"/>
                <a:cs typeface="Calibri"/>
                <a:sym typeface="Calibri"/>
              </a:rPr>
              <a:t>writers’ </a:t>
            </a:r>
            <a:r>
              <a:rPr lang="en-GB" sz="5400" b="0" i="0" u="none" strike="noStrike" cap="none" dirty="0">
                <a:solidFill>
                  <a:schemeClr val="dk1"/>
                </a:solidFill>
                <a:latin typeface="Calibri"/>
                <a:ea typeface="Calibri"/>
                <a:cs typeface="Calibri"/>
                <a:sym typeface="Calibri"/>
              </a:rPr>
              <a:t>English appear unacademic</a:t>
            </a:r>
            <a:endParaRPr sz="54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Matthew Lemon, University of York</a:t>
            </a:r>
            <a:endParaRPr/>
          </a:p>
          <a:p>
            <a:pPr marL="0" marR="0" lvl="0" indent="0" algn="ctr" rtl="0">
              <a:lnSpc>
                <a:spcPct val="90000"/>
              </a:lnSpc>
              <a:spcBef>
                <a:spcPts val="1000"/>
              </a:spcBef>
              <a:spcAft>
                <a:spcPts val="0"/>
              </a:spcAft>
              <a:buClr>
                <a:schemeClr val="dk1"/>
              </a:buClr>
              <a:buSzPts val="2400"/>
              <a:buFont typeface="Arial"/>
              <a:buNone/>
            </a:pPr>
            <a:r>
              <a:rPr lang="en-GB" sz="2400" b="0" i="0" u="none" strike="noStrike" cap="none">
                <a:solidFill>
                  <a:schemeClr val="dk1"/>
                </a:solidFill>
                <a:latin typeface="Calibri"/>
                <a:ea typeface="Calibri"/>
                <a:cs typeface="Calibri"/>
                <a:sym typeface="Calibri"/>
              </a:rPr>
              <a:t>matthew.lemon@York.ac.uk</a:t>
            </a:r>
            <a:endParaRPr sz="2400" b="0" i="0" u="none" strike="noStrike" cap="none">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762295" y="4861601"/>
            <a:ext cx="3000375" cy="1571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6" name="Shape 156"/>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57" name="Shape 157"/>
          <p:cNvPicPr preferRelativeResize="0"/>
          <p:nvPr/>
        </p:nvPicPr>
        <p:blipFill>
          <a:blip r:embed="rId3">
            <a:alphaModFix/>
          </a:blip>
          <a:stretch>
            <a:fillRect/>
          </a:stretch>
        </p:blipFill>
        <p:spPr>
          <a:xfrm>
            <a:off x="415600" y="593375"/>
            <a:ext cx="7309325" cy="4031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15600" y="285549"/>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1" i="0" u="none" strike="noStrike" cap="none">
                <a:solidFill>
                  <a:schemeClr val="dk1"/>
                </a:solidFill>
                <a:latin typeface="Calibri"/>
                <a:ea typeface="Calibri"/>
                <a:cs typeface="Calibri"/>
                <a:sym typeface="Calibri"/>
              </a:rPr>
              <a:t>1 - Thesis</a:t>
            </a:r>
            <a:endParaRPr sz="3959" b="1" i="0" u="none" strike="noStrike" cap="none">
              <a:solidFill>
                <a:schemeClr val="dk1"/>
              </a:solidFill>
              <a:latin typeface="Calibri"/>
              <a:ea typeface="Calibri"/>
              <a:cs typeface="Calibri"/>
              <a:sym typeface="Calibri"/>
            </a:endParaRPr>
          </a:p>
        </p:txBody>
      </p:sp>
      <p:sp>
        <p:nvSpPr>
          <p:cNvPr id="163" name="Shape 163"/>
          <p:cNvSpPr txBox="1">
            <a:spLocks noGrp="1"/>
          </p:cNvSpPr>
          <p:nvPr>
            <p:ph type="body" idx="1"/>
          </p:nvPr>
        </p:nvSpPr>
        <p:spPr>
          <a:xfrm>
            <a:off x="415600" y="1166142"/>
            <a:ext cx="11360800" cy="4927541"/>
          </a:xfrm>
          <a:prstGeom prst="rect">
            <a:avLst/>
          </a:prstGeom>
          <a:noFill/>
          <a:ln>
            <a:noFill/>
          </a:ln>
        </p:spPr>
        <p:txBody>
          <a:bodyPr spcFirstLastPara="1" wrap="square" lIns="91425" tIns="91425" rIns="91425" bIns="91425" anchor="t" anchorCtr="0">
            <a:noAutofit/>
          </a:bodyPr>
          <a:lstStyle/>
          <a:p>
            <a:pPr marL="152396" marR="0" lvl="0" indent="0" algn="l" rtl="0">
              <a:lnSpc>
                <a:spcPct val="70000"/>
              </a:lnSpc>
              <a:spcBef>
                <a:spcPts val="0"/>
              </a:spcBef>
              <a:spcAft>
                <a:spcPts val="0"/>
              </a:spcAft>
              <a:buClr>
                <a:schemeClr val="dk1"/>
              </a:buClr>
              <a:buSzPts val="1800"/>
              <a:buFont typeface="Arial"/>
              <a:buNone/>
            </a:pPr>
            <a:r>
              <a:rPr lang="en-GB" sz="2720" b="0" i="0" u="none" strike="noStrike" cap="none">
                <a:solidFill>
                  <a:schemeClr val="dk1"/>
                </a:solidFill>
                <a:latin typeface="Calibri"/>
                <a:ea typeface="Calibri"/>
                <a:cs typeface="Calibri"/>
                <a:sym typeface="Calibri"/>
              </a:rPr>
              <a:t>Introduces the proposition to be argued. </a:t>
            </a:r>
            <a:br>
              <a:rPr lang="en-GB" sz="2720" b="0" i="0" u="none" strike="noStrike" cap="none">
                <a:solidFill>
                  <a:schemeClr val="dk1"/>
                </a:solidFill>
                <a:latin typeface="Calibri"/>
                <a:ea typeface="Calibri"/>
                <a:cs typeface="Calibri"/>
                <a:sym typeface="Calibri"/>
              </a:rPr>
            </a:br>
            <a:endParaRPr sz="2720" b="0" i="0" u="none" strike="noStrike" cap="none">
              <a:solidFill>
                <a:schemeClr val="dk1"/>
              </a:solidFill>
              <a:latin typeface="Calibri"/>
              <a:ea typeface="Calibri"/>
              <a:cs typeface="Calibri"/>
              <a:sym typeface="Calibri"/>
            </a:endParaRPr>
          </a:p>
          <a:p>
            <a:pPr marL="152396" marR="0" lvl="0" indent="0" algn="l" rtl="0">
              <a:lnSpc>
                <a:spcPct val="70000"/>
              </a:lnSpc>
              <a:spcBef>
                <a:spcPts val="0"/>
              </a:spcBef>
              <a:spcAft>
                <a:spcPts val="0"/>
              </a:spcAft>
              <a:buClr>
                <a:schemeClr val="dk1"/>
              </a:buClr>
              <a:buSzPts val="1800"/>
              <a:buFont typeface="Arial"/>
              <a:buNone/>
            </a:pPr>
            <a:r>
              <a:rPr lang="en-GB" sz="2720" b="1" i="0" u="none" strike="noStrike" cap="none">
                <a:solidFill>
                  <a:schemeClr val="dk1"/>
                </a:solidFill>
                <a:latin typeface="Calibri"/>
                <a:ea typeface="Calibri"/>
                <a:cs typeface="Calibri"/>
                <a:sym typeface="Calibri"/>
              </a:rPr>
              <a:t>MOVE</a:t>
            </a:r>
            <a:endParaRPr sz="2720" b="0" i="0" u="none" strike="noStrike" cap="none">
              <a:solidFill>
                <a:schemeClr val="dk1"/>
              </a:solidFill>
              <a:latin typeface="Calibri"/>
              <a:ea typeface="Calibri"/>
              <a:cs typeface="Calibri"/>
              <a:sym typeface="Calibri"/>
            </a:endParaRPr>
          </a:p>
          <a:p>
            <a:pPr marL="152396" marR="0" lvl="0" indent="0" algn="l" rtl="0">
              <a:lnSpc>
                <a:spcPct val="70000"/>
              </a:lnSpc>
              <a:spcBef>
                <a:spcPts val="0"/>
              </a:spcBef>
              <a:spcAft>
                <a:spcPts val="0"/>
              </a:spcAft>
              <a:buClr>
                <a:schemeClr val="dk1"/>
              </a:buClr>
              <a:buSzPts val="1800"/>
              <a:buFont typeface="Arial"/>
              <a:buNone/>
            </a:pPr>
            <a:r>
              <a:rPr lang="en-GB" sz="2720" b="1" i="0" u="none" strike="noStrike" cap="none">
                <a:solidFill>
                  <a:schemeClr val="dk1"/>
                </a:solidFill>
                <a:latin typeface="Calibri"/>
                <a:ea typeface="Calibri"/>
                <a:cs typeface="Calibri"/>
                <a:sym typeface="Calibri"/>
              </a:rPr>
              <a:t>(Gambit) </a:t>
            </a:r>
            <a:endParaRPr sz="2720" b="1" i="0" u="none" strike="noStrike" cap="none">
              <a:solidFill>
                <a:schemeClr val="dk1"/>
              </a:solidFill>
              <a:latin typeface="Calibri"/>
              <a:ea typeface="Calibri"/>
              <a:cs typeface="Calibri"/>
              <a:sym typeface="Calibri"/>
            </a:endParaRPr>
          </a:p>
          <a:p>
            <a:pPr marL="609585" marR="0" lvl="0" indent="-457188" algn="l" rtl="0">
              <a:lnSpc>
                <a:spcPct val="70000"/>
              </a:lnSpc>
              <a:spcBef>
                <a:spcPts val="0"/>
              </a:spcBef>
              <a:spcAft>
                <a:spcPts val="0"/>
              </a:spcAft>
              <a:buClr>
                <a:schemeClr val="dk1"/>
              </a:buClr>
              <a:buSzPts val="1800"/>
              <a:buFont typeface="Arial"/>
              <a:buChar char="●"/>
            </a:pPr>
            <a:r>
              <a:rPr lang="en-GB" sz="2720" b="0" i="0" u="none" strike="noStrike" cap="none">
                <a:solidFill>
                  <a:schemeClr val="dk1"/>
                </a:solidFill>
                <a:latin typeface="Calibri"/>
                <a:ea typeface="Calibri"/>
                <a:cs typeface="Calibri"/>
                <a:sym typeface="Calibri"/>
              </a:rPr>
              <a:t>Attention Grabber — controversial statement or dramatic illustration. </a:t>
            </a:r>
            <a:br>
              <a:rPr lang="en-GB" sz="2720" b="0" i="0" u="none" strike="noStrike" cap="none">
                <a:solidFill>
                  <a:schemeClr val="dk1"/>
                </a:solidFill>
                <a:latin typeface="Calibri"/>
                <a:ea typeface="Calibri"/>
                <a:cs typeface="Calibri"/>
                <a:sym typeface="Calibri"/>
              </a:rPr>
            </a:br>
            <a:endParaRPr sz="2720" b="0" i="0" u="none" strike="noStrike" cap="none">
              <a:solidFill>
                <a:schemeClr val="dk1"/>
              </a:solidFill>
              <a:latin typeface="Calibri"/>
              <a:ea typeface="Calibri"/>
              <a:cs typeface="Calibri"/>
              <a:sym typeface="Calibri"/>
            </a:endParaRPr>
          </a:p>
          <a:p>
            <a:pPr marL="152396" marR="0" lvl="0" indent="0" algn="l" rtl="0">
              <a:lnSpc>
                <a:spcPct val="70000"/>
              </a:lnSpc>
              <a:spcBef>
                <a:spcPts val="0"/>
              </a:spcBef>
              <a:spcAft>
                <a:spcPts val="0"/>
              </a:spcAft>
              <a:buClr>
                <a:schemeClr val="dk1"/>
              </a:buClr>
              <a:buSzPts val="1800"/>
              <a:buFont typeface="Arial"/>
              <a:buNone/>
            </a:pPr>
            <a:r>
              <a:rPr lang="en-GB" sz="2720" b="1" i="0" u="none" strike="noStrike" cap="none">
                <a:solidFill>
                  <a:schemeClr val="dk1"/>
                </a:solidFill>
                <a:latin typeface="Calibri"/>
                <a:ea typeface="Calibri"/>
                <a:cs typeface="Calibri"/>
                <a:sym typeface="Calibri"/>
              </a:rPr>
              <a:t>(Information) </a:t>
            </a:r>
            <a:endParaRPr sz="2720" b="0" i="0" u="none" strike="noStrike" cap="none">
              <a:solidFill>
                <a:schemeClr val="dk1"/>
              </a:solidFill>
              <a:latin typeface="Calibri"/>
              <a:ea typeface="Calibri"/>
              <a:cs typeface="Calibri"/>
              <a:sym typeface="Calibri"/>
            </a:endParaRPr>
          </a:p>
          <a:p>
            <a:pPr marL="609585" marR="0" lvl="0" indent="-457188" algn="l" rtl="0">
              <a:lnSpc>
                <a:spcPct val="70000"/>
              </a:lnSpc>
              <a:spcBef>
                <a:spcPts val="0"/>
              </a:spcBef>
              <a:spcAft>
                <a:spcPts val="0"/>
              </a:spcAft>
              <a:buClr>
                <a:schemeClr val="dk1"/>
              </a:buClr>
              <a:buSzPts val="1800"/>
              <a:buFont typeface="Arial"/>
              <a:buChar char="●"/>
            </a:pPr>
            <a:r>
              <a:rPr lang="en-GB" sz="2720" b="0" i="0" u="none" strike="noStrike" cap="none">
                <a:solidFill>
                  <a:schemeClr val="dk1"/>
                </a:solidFill>
                <a:latin typeface="Calibri"/>
                <a:ea typeface="Calibri"/>
                <a:cs typeface="Calibri"/>
                <a:sym typeface="Calibri"/>
              </a:rPr>
              <a:t>Presents background material for topic contextualization. </a:t>
            </a:r>
            <a:br>
              <a:rPr lang="en-GB" sz="2720" b="0" i="0" u="none" strike="noStrike" cap="none">
                <a:solidFill>
                  <a:schemeClr val="dk1"/>
                </a:solidFill>
                <a:latin typeface="Calibri"/>
                <a:ea typeface="Calibri"/>
                <a:cs typeface="Calibri"/>
                <a:sym typeface="Calibri"/>
              </a:rPr>
            </a:br>
            <a:endParaRPr sz="2720" b="0" i="0" u="none" strike="noStrike" cap="none">
              <a:solidFill>
                <a:schemeClr val="dk1"/>
              </a:solidFill>
              <a:latin typeface="Calibri"/>
              <a:ea typeface="Calibri"/>
              <a:cs typeface="Calibri"/>
              <a:sym typeface="Calibri"/>
            </a:endParaRPr>
          </a:p>
          <a:p>
            <a:pPr marL="152396" marR="0" lvl="0" indent="0" algn="l" rtl="0">
              <a:lnSpc>
                <a:spcPct val="70000"/>
              </a:lnSpc>
              <a:spcBef>
                <a:spcPts val="0"/>
              </a:spcBef>
              <a:spcAft>
                <a:spcPts val="0"/>
              </a:spcAft>
              <a:buClr>
                <a:schemeClr val="dk1"/>
              </a:buClr>
              <a:buSzPts val="1800"/>
              <a:buFont typeface="Arial"/>
              <a:buNone/>
            </a:pPr>
            <a:r>
              <a:rPr lang="en-GB" sz="2720" b="1" i="0" u="none" strike="noStrike" cap="none">
                <a:solidFill>
                  <a:schemeClr val="dk1"/>
                </a:solidFill>
                <a:latin typeface="Calibri"/>
                <a:ea typeface="Calibri"/>
                <a:cs typeface="Calibri"/>
                <a:sym typeface="Calibri"/>
              </a:rPr>
              <a:t>(Evaluation) </a:t>
            </a:r>
            <a:endParaRPr sz="2720" b="0" i="0" u="none" strike="noStrike" cap="none">
              <a:solidFill>
                <a:schemeClr val="dk1"/>
              </a:solidFill>
              <a:latin typeface="Calibri"/>
              <a:ea typeface="Calibri"/>
              <a:cs typeface="Calibri"/>
              <a:sym typeface="Calibri"/>
            </a:endParaRPr>
          </a:p>
          <a:p>
            <a:pPr marL="609585" marR="0" lvl="0" indent="-457188" algn="l" rtl="0">
              <a:lnSpc>
                <a:spcPct val="70000"/>
              </a:lnSpc>
              <a:spcBef>
                <a:spcPts val="0"/>
              </a:spcBef>
              <a:spcAft>
                <a:spcPts val="0"/>
              </a:spcAft>
              <a:buClr>
                <a:schemeClr val="dk1"/>
              </a:buClr>
              <a:buSzPts val="1800"/>
              <a:buFont typeface="Arial"/>
              <a:buChar char="●"/>
            </a:pPr>
            <a:r>
              <a:rPr lang="en-GB" sz="2720" b="0" i="0" u="none" strike="noStrike" cap="none">
                <a:solidFill>
                  <a:schemeClr val="dk1"/>
                </a:solidFill>
                <a:latin typeface="Calibri"/>
                <a:ea typeface="Calibri"/>
                <a:cs typeface="Calibri"/>
                <a:sym typeface="Calibri"/>
              </a:rPr>
              <a:t>Positive gloss </a:t>
            </a:r>
            <a:br>
              <a:rPr lang="en-GB" sz="2720" b="0" i="0" u="none" strike="noStrike" cap="none">
                <a:solidFill>
                  <a:schemeClr val="dk1"/>
                </a:solidFill>
                <a:latin typeface="Calibri"/>
                <a:ea typeface="Calibri"/>
                <a:cs typeface="Calibri"/>
                <a:sym typeface="Calibri"/>
              </a:rPr>
            </a:br>
            <a:endParaRPr sz="2720" b="0" i="0" u="none" strike="noStrike" cap="none">
              <a:solidFill>
                <a:schemeClr val="dk1"/>
              </a:solidFill>
              <a:latin typeface="Calibri"/>
              <a:ea typeface="Calibri"/>
              <a:cs typeface="Calibri"/>
              <a:sym typeface="Calibri"/>
            </a:endParaRPr>
          </a:p>
          <a:p>
            <a:pPr marL="152396" marR="0" lvl="0" indent="0" algn="l" rtl="0">
              <a:lnSpc>
                <a:spcPct val="70000"/>
              </a:lnSpc>
              <a:spcBef>
                <a:spcPts val="0"/>
              </a:spcBef>
              <a:spcAft>
                <a:spcPts val="0"/>
              </a:spcAft>
              <a:buClr>
                <a:schemeClr val="dk1"/>
              </a:buClr>
              <a:buSzPts val="1800"/>
              <a:buFont typeface="Arial"/>
              <a:buNone/>
            </a:pPr>
            <a:r>
              <a:rPr lang="en-GB" sz="2720" b="1" i="0" u="none" strike="noStrike" cap="none">
                <a:solidFill>
                  <a:schemeClr val="dk1"/>
                </a:solidFill>
                <a:latin typeface="Calibri"/>
                <a:ea typeface="Calibri"/>
                <a:cs typeface="Calibri"/>
                <a:sym typeface="Calibri"/>
              </a:rPr>
              <a:t>(Marker) </a:t>
            </a:r>
            <a:endParaRPr sz="2720" b="0" i="0" u="none" strike="noStrike" cap="none">
              <a:solidFill>
                <a:schemeClr val="dk1"/>
              </a:solidFill>
              <a:latin typeface="Calibri"/>
              <a:ea typeface="Calibri"/>
              <a:cs typeface="Calibri"/>
              <a:sym typeface="Calibri"/>
            </a:endParaRPr>
          </a:p>
          <a:p>
            <a:pPr marL="609585" marR="0" lvl="0" indent="-457188" algn="l" rtl="0">
              <a:lnSpc>
                <a:spcPct val="70000"/>
              </a:lnSpc>
              <a:spcBef>
                <a:spcPts val="0"/>
              </a:spcBef>
              <a:spcAft>
                <a:spcPts val="0"/>
              </a:spcAft>
              <a:buClr>
                <a:schemeClr val="dk1"/>
              </a:buClr>
              <a:buSzPts val="1800"/>
              <a:buFont typeface="Arial"/>
              <a:buChar char="●"/>
            </a:pPr>
            <a:r>
              <a:rPr lang="en-GB" sz="2720" b="0" i="0" u="none" strike="noStrike" cap="none">
                <a:solidFill>
                  <a:schemeClr val="dk1"/>
                </a:solidFill>
                <a:latin typeface="Calibri"/>
                <a:ea typeface="Calibri"/>
                <a:cs typeface="Calibri"/>
                <a:sym typeface="Calibri"/>
              </a:rPr>
              <a:t>Brief support of proposition. </a:t>
            </a:r>
            <a:endParaRPr sz="2720" b="0" i="0" u="none" strike="noStrike" cap="none">
              <a:solidFill>
                <a:schemeClr val="dk1"/>
              </a:solidFill>
              <a:latin typeface="Calibri"/>
              <a:ea typeface="Calibri"/>
              <a:cs typeface="Calibri"/>
              <a:sym typeface="Calibri"/>
            </a:endParaRPr>
          </a:p>
          <a:p>
            <a:pPr marL="609585" marR="0" lvl="0" indent="-457188" algn="l" rtl="0">
              <a:lnSpc>
                <a:spcPct val="70000"/>
              </a:lnSpc>
              <a:spcBef>
                <a:spcPts val="0"/>
              </a:spcBef>
              <a:spcAft>
                <a:spcPts val="0"/>
              </a:spcAft>
              <a:buClr>
                <a:schemeClr val="dk1"/>
              </a:buClr>
              <a:buSzPts val="1800"/>
              <a:buFont typeface="Arial"/>
              <a:buChar char="●"/>
            </a:pPr>
            <a:r>
              <a:rPr lang="en-GB" sz="2720" b="0" i="0" u="none" strike="noStrike" cap="none">
                <a:solidFill>
                  <a:schemeClr val="dk1"/>
                </a:solidFill>
                <a:latin typeface="Calibri"/>
                <a:ea typeface="Calibri"/>
                <a:cs typeface="Calibri"/>
                <a:sym typeface="Calibri"/>
              </a:rPr>
              <a:t>Introduces and/or identifies a list. </a:t>
            </a:r>
            <a:endParaRPr sz="2720" b="0" i="0" u="none" strike="noStrike" cap="none">
              <a:solidFill>
                <a:schemeClr val="dk1"/>
              </a:solidFill>
              <a:latin typeface="Calibri"/>
              <a:ea typeface="Calibri"/>
              <a:cs typeface="Calibri"/>
              <a:sym typeface="Calibri"/>
            </a:endParaRPr>
          </a:p>
          <a:p>
            <a:pPr marL="152396" marR="0" lvl="0" indent="0" algn="l" rtl="0">
              <a:lnSpc>
                <a:spcPct val="70000"/>
              </a:lnSpc>
              <a:spcBef>
                <a:spcPts val="0"/>
              </a:spcBef>
              <a:spcAft>
                <a:spcPts val="0"/>
              </a:spcAft>
              <a:buClr>
                <a:schemeClr val="dk1"/>
              </a:buClr>
              <a:buSzPts val="1800"/>
              <a:buFont typeface="Arial"/>
              <a:buNone/>
            </a:pPr>
            <a:endParaRPr sz="2380" b="0" i="0" u="none" strike="noStrike" cap="none">
              <a:solidFill>
                <a:schemeClr val="dk1"/>
              </a:solidFill>
              <a:latin typeface="Calibri"/>
              <a:ea typeface="Calibri"/>
              <a:cs typeface="Calibri"/>
              <a:sym typeface="Calibri"/>
            </a:endParaRPr>
          </a:p>
        </p:txBody>
      </p:sp>
      <p:sp>
        <p:nvSpPr>
          <p:cNvPr id="164" name="Shape 164"/>
          <p:cNvSpPr txBox="1"/>
          <p:nvPr/>
        </p:nvSpPr>
        <p:spPr>
          <a:xfrm>
            <a:off x="615636" y="6210676"/>
            <a:ext cx="3657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Hyland, p69, 1990</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15600" y="267442"/>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1" i="0" u="none" strike="noStrike" cap="none">
                <a:solidFill>
                  <a:schemeClr val="dk1"/>
                </a:solidFill>
                <a:latin typeface="Calibri"/>
                <a:ea typeface="Calibri"/>
                <a:cs typeface="Calibri"/>
                <a:sym typeface="Calibri"/>
              </a:rPr>
              <a:t>2. Argument </a:t>
            </a:r>
            <a:endParaRPr sz="3959" b="1" i="0" u="none" strike="noStrike" cap="none">
              <a:solidFill>
                <a:schemeClr val="dk1"/>
              </a:solidFill>
              <a:latin typeface="Calibri"/>
              <a:ea typeface="Calibri"/>
              <a:cs typeface="Calibri"/>
              <a:sym typeface="Calibri"/>
            </a:endParaRPr>
          </a:p>
        </p:txBody>
      </p:sp>
      <p:sp>
        <p:nvSpPr>
          <p:cNvPr id="170" name="Shape 170"/>
          <p:cNvSpPr txBox="1">
            <a:spLocks noGrp="1"/>
          </p:cNvSpPr>
          <p:nvPr>
            <p:ph type="body" idx="1"/>
          </p:nvPr>
        </p:nvSpPr>
        <p:spPr>
          <a:xfrm>
            <a:off x="415600" y="1031042"/>
            <a:ext cx="11360800" cy="5826958"/>
          </a:xfrm>
          <a:prstGeom prst="rect">
            <a:avLst/>
          </a:prstGeom>
          <a:noFill/>
          <a:ln>
            <a:noFill/>
          </a:ln>
        </p:spPr>
        <p:txBody>
          <a:bodyPr spcFirstLastPara="1" wrap="square" lIns="91425" tIns="91425" rIns="91425" bIns="91425" anchor="t" anchorCtr="0">
            <a:noAutofit/>
          </a:bodyPr>
          <a:lstStyle/>
          <a:p>
            <a:pPr marL="152396" marR="0" lvl="0" indent="0" algn="l" rtl="0">
              <a:lnSpc>
                <a:spcPct val="90000"/>
              </a:lnSpc>
              <a:spcBef>
                <a:spcPts val="0"/>
              </a:spcBef>
              <a:spcAft>
                <a:spcPts val="0"/>
              </a:spcAft>
              <a:buClr>
                <a:schemeClr val="dk1"/>
              </a:buClr>
              <a:buSzPts val="1800"/>
              <a:buFont typeface="Arial"/>
              <a:buNone/>
            </a:pPr>
            <a:r>
              <a:rPr lang="en-GB" sz="2000" b="0" i="0" u="none" strike="noStrike" cap="none">
                <a:solidFill>
                  <a:schemeClr val="dk1"/>
                </a:solidFill>
                <a:latin typeface="Calibri"/>
                <a:ea typeface="Calibri"/>
                <a:cs typeface="Calibri"/>
                <a:sym typeface="Calibri"/>
              </a:rPr>
              <a:t>Discusses grounds for thesis. (Four move argument sequence can be repeated indefinitely) </a:t>
            </a:r>
            <a:br>
              <a:rPr lang="en-GB"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000" b="1" i="0" u="none" strike="noStrike" cap="none">
                <a:solidFill>
                  <a:schemeClr val="dk1"/>
                </a:solidFill>
                <a:latin typeface="Calibri"/>
                <a:ea typeface="Calibri"/>
                <a:cs typeface="Calibri"/>
                <a:sym typeface="Calibri"/>
              </a:rPr>
              <a:t>Marker </a:t>
            </a:r>
            <a:endParaRPr sz="20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Signals the introduction of a claim and relates it to the text. </a:t>
            </a:r>
            <a:br>
              <a:rPr lang="en-GB"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000" b="1" i="0" u="none" strike="noStrike" cap="none">
                <a:solidFill>
                  <a:schemeClr val="dk1"/>
                </a:solidFill>
                <a:latin typeface="Calibri"/>
                <a:ea typeface="Calibri"/>
                <a:cs typeface="Calibri"/>
                <a:sym typeface="Calibri"/>
              </a:rPr>
              <a:t>(Restatement) </a:t>
            </a:r>
            <a:endParaRPr sz="20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Rephrasing or repetition of proposition. </a:t>
            </a: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000" b="1" i="0" u="none" strike="noStrike" cap="none">
                <a:solidFill>
                  <a:schemeClr val="dk1"/>
                </a:solidFill>
                <a:latin typeface="Calibri"/>
                <a:ea typeface="Calibri"/>
                <a:cs typeface="Calibri"/>
                <a:sym typeface="Calibri"/>
              </a:rPr>
              <a:t>Claim </a:t>
            </a:r>
            <a:endParaRPr sz="20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States reason for acceptance of the proposition. Typically based on: </a:t>
            </a:r>
            <a:br>
              <a:rPr lang="en-GB" sz="2000" b="0" i="0" u="none" strike="noStrike" cap="none">
                <a:solidFill>
                  <a:schemeClr val="dk1"/>
                </a:solidFill>
                <a:latin typeface="Calibri"/>
                <a:ea typeface="Calibri"/>
                <a:cs typeface="Calibri"/>
                <a:sym typeface="Calibri"/>
              </a:rPr>
            </a:br>
            <a:r>
              <a:rPr lang="en-GB" sz="2000" b="0" i="0" u="none" strike="noStrike" cap="none">
                <a:solidFill>
                  <a:schemeClr val="dk1"/>
                </a:solidFill>
                <a:latin typeface="Calibri"/>
                <a:ea typeface="Calibri"/>
                <a:cs typeface="Calibri"/>
                <a:sym typeface="Calibri"/>
              </a:rPr>
              <a:t>	a. Strength of perceived shared assumptions. </a:t>
            </a:r>
            <a:br>
              <a:rPr lang="en-GB" sz="2000" b="0" i="0" u="none" strike="noStrike" cap="none">
                <a:solidFill>
                  <a:schemeClr val="dk1"/>
                </a:solidFill>
                <a:latin typeface="Calibri"/>
                <a:ea typeface="Calibri"/>
                <a:cs typeface="Calibri"/>
                <a:sym typeface="Calibri"/>
              </a:rPr>
            </a:br>
            <a:r>
              <a:rPr lang="en-GB" sz="2000" b="0" i="0" u="none" strike="noStrike" cap="none">
                <a:solidFill>
                  <a:schemeClr val="dk1"/>
                </a:solidFill>
                <a:latin typeface="Calibri"/>
                <a:ea typeface="Calibri"/>
                <a:cs typeface="Calibri"/>
                <a:sym typeface="Calibri"/>
              </a:rPr>
              <a:t>	b. A generalization based on data or evidence. </a:t>
            </a:r>
            <a:br>
              <a:rPr lang="en-GB" sz="2000" b="0" i="0" u="none" strike="noStrike" cap="none">
                <a:solidFill>
                  <a:schemeClr val="dk1"/>
                </a:solidFill>
                <a:latin typeface="Calibri"/>
                <a:ea typeface="Calibri"/>
                <a:cs typeface="Calibri"/>
                <a:sym typeface="Calibri"/>
              </a:rPr>
            </a:br>
            <a:r>
              <a:rPr lang="en-GB" sz="2000" b="0" i="0" u="none" strike="noStrike" cap="none">
                <a:solidFill>
                  <a:schemeClr val="dk1"/>
                </a:solidFill>
                <a:latin typeface="Calibri"/>
                <a:ea typeface="Calibri"/>
                <a:cs typeface="Calibri"/>
                <a:sym typeface="Calibri"/>
              </a:rPr>
              <a:t>	c. Force of conviction </a:t>
            </a: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000" b="1"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000" b="1" i="0" u="none" strike="noStrike" cap="none">
                <a:solidFill>
                  <a:schemeClr val="dk1"/>
                </a:solidFill>
                <a:latin typeface="Calibri"/>
                <a:ea typeface="Calibri"/>
                <a:cs typeface="Calibri"/>
                <a:sym typeface="Calibri"/>
              </a:rPr>
              <a:t>Support </a:t>
            </a:r>
            <a:endParaRPr sz="20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States the grounds which underpin the claim. Typically: </a:t>
            </a:r>
            <a:br>
              <a:rPr lang="en-GB" sz="2000" b="0" i="0" u="none" strike="noStrike" cap="none">
                <a:solidFill>
                  <a:schemeClr val="dk1"/>
                </a:solidFill>
                <a:latin typeface="Calibri"/>
                <a:ea typeface="Calibri"/>
                <a:cs typeface="Calibri"/>
                <a:sym typeface="Calibri"/>
              </a:rPr>
            </a:br>
            <a:r>
              <a:rPr lang="en-GB" sz="2000" b="0" i="0" u="none" strike="noStrike" cap="none">
                <a:solidFill>
                  <a:schemeClr val="dk1"/>
                </a:solidFill>
                <a:latin typeface="Calibri"/>
                <a:ea typeface="Calibri"/>
                <a:cs typeface="Calibri"/>
                <a:sym typeface="Calibri"/>
              </a:rPr>
              <a:t>	a. Explicating assumptions used to make claim. </a:t>
            </a:r>
            <a:br>
              <a:rPr lang="en-GB" sz="2000" b="0" i="0" u="none" strike="noStrike" cap="none">
                <a:solidFill>
                  <a:schemeClr val="dk1"/>
                </a:solidFill>
                <a:latin typeface="Calibri"/>
                <a:ea typeface="Calibri"/>
                <a:cs typeface="Calibri"/>
                <a:sym typeface="Calibri"/>
              </a:rPr>
            </a:br>
            <a:r>
              <a:rPr lang="en-GB" sz="2000" b="0" i="0" u="none" strike="noStrike" cap="none">
                <a:solidFill>
                  <a:schemeClr val="dk1"/>
                </a:solidFill>
                <a:latin typeface="Calibri"/>
                <a:ea typeface="Calibri"/>
                <a:cs typeface="Calibri"/>
                <a:sym typeface="Calibri"/>
              </a:rPr>
              <a:t>	b. Providing data or citing references. </a:t>
            </a: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Shape 171"/>
          <p:cNvSpPr txBox="1"/>
          <p:nvPr/>
        </p:nvSpPr>
        <p:spPr>
          <a:xfrm>
            <a:off x="8854289" y="6488668"/>
            <a:ext cx="3657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Hyland, p69, 1990</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1" i="0" u="none" strike="noStrike" cap="none">
                <a:solidFill>
                  <a:schemeClr val="dk1"/>
                </a:solidFill>
                <a:latin typeface="Calibri"/>
                <a:ea typeface="Calibri"/>
                <a:cs typeface="Calibri"/>
                <a:sym typeface="Calibri"/>
              </a:rPr>
              <a:t>3 Conclusion </a:t>
            </a:r>
            <a:endParaRPr sz="3959" b="1" i="0" u="none" strike="noStrike" cap="none">
              <a:solidFill>
                <a:schemeClr val="dk1"/>
              </a:solidFill>
              <a:latin typeface="Calibri"/>
              <a:ea typeface="Calibri"/>
              <a:cs typeface="Calibri"/>
              <a:sym typeface="Calibri"/>
            </a:endParaRPr>
          </a:p>
        </p:txBody>
      </p:sp>
      <p:sp>
        <p:nvSpPr>
          <p:cNvPr id="177" name="Shape 17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70000"/>
              </a:lnSpc>
              <a:spcBef>
                <a:spcPts val="0"/>
              </a:spcBef>
              <a:spcAft>
                <a:spcPts val="0"/>
              </a:spcAft>
              <a:buClr>
                <a:schemeClr val="dk1"/>
              </a:buClr>
              <a:buSzPts val="1800"/>
              <a:buFont typeface="Arial"/>
              <a:buNone/>
            </a:pPr>
            <a:r>
              <a:rPr lang="en-GB" sz="2380" b="0" i="0" u="none" strike="noStrike" cap="none">
                <a:solidFill>
                  <a:schemeClr val="dk1"/>
                </a:solidFill>
                <a:latin typeface="Arimo"/>
                <a:ea typeface="Arimo"/>
                <a:cs typeface="Arimo"/>
                <a:sym typeface="Arimo"/>
              </a:rPr>
              <a:t>Synthesizes discussion and affirms the validity of the thesis.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1" i="0" u="none" strike="noStrike" cap="none">
                <a:solidFill>
                  <a:schemeClr val="dk1"/>
                </a:solidFill>
                <a:latin typeface="Arimo"/>
                <a:ea typeface="Arimo"/>
                <a:cs typeface="Arimo"/>
                <a:sym typeface="Arimo"/>
              </a:rPr>
              <a:t>(Marker) </a:t>
            </a: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Signals conclusion boundary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1" i="0" u="none" strike="noStrike" cap="none">
                <a:solidFill>
                  <a:schemeClr val="dk1"/>
                </a:solidFill>
                <a:latin typeface="Arimo"/>
                <a:ea typeface="Arimo"/>
                <a:cs typeface="Arimo"/>
                <a:sym typeface="Arimo"/>
              </a:rPr>
              <a:t>Consolidation </a:t>
            </a: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Presents the significance of the argument stage to the proposition.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1" i="0" u="none" strike="noStrike" cap="none">
                <a:solidFill>
                  <a:schemeClr val="dk1"/>
                </a:solidFill>
                <a:latin typeface="Arimo"/>
                <a:ea typeface="Arimo"/>
                <a:cs typeface="Arimo"/>
                <a:sym typeface="Arimo"/>
              </a:rPr>
              <a:t>(Affirmation) </a:t>
            </a: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Restates proposition.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1" i="0" u="none" strike="noStrike" cap="none">
                <a:solidFill>
                  <a:schemeClr val="dk1"/>
                </a:solidFill>
                <a:latin typeface="Arimo"/>
                <a:ea typeface="Arimo"/>
                <a:cs typeface="Arimo"/>
                <a:sym typeface="Arimo"/>
              </a:rPr>
              <a:t>(Close) </a:t>
            </a: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a:r>
            <a:br>
              <a:rPr lang="en-GB" sz="2380" b="0" i="0" u="none" strike="noStrike" cap="none">
                <a:solidFill>
                  <a:schemeClr val="dk1"/>
                </a:solidFill>
                <a:latin typeface="Arimo"/>
                <a:ea typeface="Arimo"/>
                <a:cs typeface="Arimo"/>
                <a:sym typeface="Arimo"/>
              </a:rPr>
            </a:br>
            <a:r>
              <a:rPr lang="en-GB" sz="2380" b="0" i="0" u="none" strike="noStrike" cap="none">
                <a:solidFill>
                  <a:schemeClr val="dk1"/>
                </a:solidFill>
                <a:latin typeface="Arimo"/>
                <a:ea typeface="Arimo"/>
                <a:cs typeface="Arimo"/>
                <a:sym typeface="Arimo"/>
              </a:rPr>
              <a:t>	Widens context or perspective of proposition </a:t>
            </a:r>
            <a:endParaRPr sz="4590" b="0" i="0" u="none" strike="noStrike" cap="none">
              <a:solidFill>
                <a:schemeClr val="dk1"/>
              </a:solidFill>
              <a:latin typeface="Arial"/>
              <a:ea typeface="Arial"/>
              <a:cs typeface="Arial"/>
              <a:sym typeface="Arial"/>
            </a:endParaRPr>
          </a:p>
          <a:p>
            <a:pPr marL="152396" marR="0" lvl="0" indent="0" algn="l" rtl="0">
              <a:lnSpc>
                <a:spcPct val="70000"/>
              </a:lnSpc>
              <a:spcBef>
                <a:spcPts val="0"/>
              </a:spcBef>
              <a:spcAft>
                <a:spcPts val="0"/>
              </a:spcAft>
              <a:buClr>
                <a:schemeClr val="dk1"/>
              </a:buClr>
              <a:buSzPts val="1800"/>
              <a:buFont typeface="Arial"/>
              <a:buNone/>
            </a:pPr>
            <a:endParaRPr sz="2380" b="0" i="0" u="none" strike="noStrike" cap="none">
              <a:solidFill>
                <a:schemeClr val="dk1"/>
              </a:solidFill>
              <a:latin typeface="Calibri"/>
              <a:ea typeface="Calibri"/>
              <a:cs typeface="Calibri"/>
              <a:sym typeface="Calibri"/>
            </a:endParaRPr>
          </a:p>
        </p:txBody>
      </p:sp>
      <p:sp>
        <p:nvSpPr>
          <p:cNvPr id="178" name="Shape 178"/>
          <p:cNvSpPr txBox="1"/>
          <p:nvPr/>
        </p:nvSpPr>
        <p:spPr>
          <a:xfrm>
            <a:off x="651849" y="6407186"/>
            <a:ext cx="3657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Hyland, p69, 1990</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a:stretch/>
        </p:blipFill>
        <p:spPr>
          <a:xfrm>
            <a:off x="0" y="-76200"/>
            <a:ext cx="12192000" cy="693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a:stretch/>
        </p:blipFill>
        <p:spPr>
          <a:xfrm>
            <a:off x="1825718" y="536075"/>
            <a:ext cx="6278376" cy="4914466"/>
          </a:xfrm>
          <a:prstGeom prst="rect">
            <a:avLst/>
          </a:prstGeom>
          <a:noFill/>
          <a:ln>
            <a:noFill/>
          </a:ln>
        </p:spPr>
      </p:pic>
      <p:pic>
        <p:nvPicPr>
          <p:cNvPr id="189" name="Shape 189"/>
          <p:cNvPicPr preferRelativeResize="0"/>
          <p:nvPr/>
        </p:nvPicPr>
        <p:blipFill rotWithShape="1">
          <a:blip r:embed="rId4">
            <a:alphaModFix/>
          </a:blip>
          <a:srcRect/>
          <a:stretch/>
        </p:blipFill>
        <p:spPr>
          <a:xfrm>
            <a:off x="1825718" y="536076"/>
            <a:ext cx="7121058" cy="5046538"/>
          </a:xfrm>
          <a:prstGeom prst="rect">
            <a:avLst/>
          </a:prstGeom>
          <a:noFill/>
          <a:ln>
            <a:noFill/>
          </a:ln>
        </p:spPr>
      </p:pic>
      <p:pic>
        <p:nvPicPr>
          <p:cNvPr id="190" name="Shape 190"/>
          <p:cNvPicPr preferRelativeResize="0"/>
          <p:nvPr/>
        </p:nvPicPr>
        <p:blipFill rotWithShape="1">
          <a:blip r:embed="rId5">
            <a:alphaModFix/>
          </a:blip>
          <a:srcRect/>
          <a:stretch/>
        </p:blipFill>
        <p:spPr>
          <a:xfrm>
            <a:off x="1825718" y="536075"/>
            <a:ext cx="7416894" cy="5120655"/>
          </a:xfrm>
          <a:prstGeom prst="rect">
            <a:avLst/>
          </a:prstGeom>
          <a:noFill/>
          <a:ln>
            <a:noFill/>
          </a:ln>
        </p:spPr>
      </p:pic>
      <p:sp>
        <p:nvSpPr>
          <p:cNvPr id="191" name="Shape 191"/>
          <p:cNvSpPr txBox="1"/>
          <p:nvPr/>
        </p:nvSpPr>
        <p:spPr>
          <a:xfrm>
            <a:off x="4751295" y="6069105"/>
            <a:ext cx="2994211"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800">
                <a:solidFill>
                  <a:schemeClr val="dk1"/>
                </a:solidFill>
                <a:latin typeface="Calibri"/>
                <a:ea typeface="Calibri"/>
                <a:cs typeface="Calibri"/>
                <a:sym typeface="Calibri"/>
              </a:rPr>
              <a:t>Source: Uefap (n.d.)</a:t>
            </a:r>
            <a:endParaRPr sz="800">
              <a:solidFill>
                <a:schemeClr val="dk1"/>
              </a:solidFill>
              <a:latin typeface="Calibri"/>
              <a:ea typeface="Calibri"/>
              <a:cs typeface="Calibri"/>
              <a:sym typeface="Calibri"/>
            </a:endParaRPr>
          </a:p>
        </p:txBody>
      </p:sp>
      <p:pic>
        <p:nvPicPr>
          <p:cNvPr id="192" name="Shape 192"/>
          <p:cNvPicPr preferRelativeResize="0"/>
          <p:nvPr/>
        </p:nvPicPr>
        <p:blipFill rotWithShape="1">
          <a:blip r:embed="rId6">
            <a:alphaModFix/>
          </a:blip>
          <a:srcRect/>
          <a:stretch/>
        </p:blipFill>
        <p:spPr>
          <a:xfrm>
            <a:off x="1825718" y="123701"/>
            <a:ext cx="7656558" cy="51407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0"/>
                                        </p:tgtEl>
                                      </p:cBhvr>
                                    </p:animEffect>
                                    <p:set>
                                      <p:cBhvr>
                                        <p:cTn id="7" dur="1" fill="hold">
                                          <p:stCondLst>
                                            <p:cond delay="2000"/>
                                          </p:stCondLst>
                                        </p:cTn>
                                        <p:tgtEl>
                                          <p:spTgt spid="19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89"/>
                                        </p:tgtEl>
                                      </p:cBhvr>
                                    </p:animEffect>
                                    <p:set>
                                      <p:cBhvr>
                                        <p:cTn id="12" dur="1" fill="hold">
                                          <p:stCondLst>
                                            <p:cond delay="2000"/>
                                          </p:stCondLst>
                                        </p:cTn>
                                        <p:tgtEl>
                                          <p:spTgt spid="18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88"/>
                                        </p:tgtEl>
                                      </p:cBhvr>
                                    </p:animEffect>
                                    <p:set>
                                      <p:cBhvr>
                                        <p:cTn id="17" dur="1" fill="hold">
                                          <p:stCondLst>
                                            <p:cond delay="2000"/>
                                          </p:stCondLst>
                                        </p:cTn>
                                        <p:tgtEl>
                                          <p:spTgt spid="1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19800" y="210100"/>
            <a:ext cx="11360800" cy="7636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4400" b="0" i="0" u="none" strike="noStrike" cap="none">
                <a:solidFill>
                  <a:schemeClr val="dk1"/>
                </a:solidFill>
                <a:latin typeface="Calibri"/>
                <a:ea typeface="Calibri"/>
                <a:cs typeface="Calibri"/>
                <a:sym typeface="Calibri"/>
              </a:rPr>
              <a:t>				Application of SFL</a:t>
            </a:r>
            <a:endParaRPr sz="4400" b="0" i="0" u="none" strike="noStrike" cap="none">
              <a:solidFill>
                <a:schemeClr val="dk1"/>
              </a:solidFill>
              <a:latin typeface="Calibri"/>
              <a:ea typeface="Calibri"/>
              <a:cs typeface="Calibri"/>
              <a:sym typeface="Calibri"/>
            </a:endParaRPr>
          </a:p>
        </p:txBody>
      </p:sp>
      <p:pic>
        <p:nvPicPr>
          <p:cNvPr id="198" name="Shape 198"/>
          <p:cNvPicPr preferRelativeResize="0"/>
          <p:nvPr/>
        </p:nvPicPr>
        <p:blipFill rotWithShape="1">
          <a:blip r:embed="rId3">
            <a:alphaModFix/>
          </a:blip>
          <a:srcRect/>
          <a:stretch/>
        </p:blipFill>
        <p:spPr>
          <a:xfrm>
            <a:off x="5680765" y="2058575"/>
            <a:ext cx="6511235" cy="4304767"/>
          </a:xfrm>
          <a:prstGeom prst="rect">
            <a:avLst/>
          </a:prstGeom>
          <a:noFill/>
          <a:ln>
            <a:noFill/>
          </a:ln>
        </p:spPr>
      </p:pic>
      <p:sp>
        <p:nvSpPr>
          <p:cNvPr id="199" name="Shape 199"/>
          <p:cNvSpPr txBox="1"/>
          <p:nvPr/>
        </p:nvSpPr>
        <p:spPr>
          <a:xfrm>
            <a:off x="7380506" y="6363342"/>
            <a:ext cx="4325600" cy="3424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800">
                <a:solidFill>
                  <a:schemeClr val="dk1"/>
                </a:solidFill>
                <a:latin typeface="Calibri"/>
                <a:ea typeface="Calibri"/>
                <a:cs typeface="Calibri"/>
                <a:sym typeface="Calibri"/>
              </a:rPr>
              <a:t>Source: Uefap, n.d.</a:t>
            </a:r>
            <a:endParaRPr sz="800">
              <a:solidFill>
                <a:schemeClr val="dk1"/>
              </a:solidFill>
              <a:latin typeface="Calibri"/>
              <a:ea typeface="Calibri"/>
              <a:cs typeface="Calibri"/>
              <a:sym typeface="Calibri"/>
            </a:endParaRPr>
          </a:p>
        </p:txBody>
      </p:sp>
      <p:sp>
        <p:nvSpPr>
          <p:cNvPr id="200" name="Shape 200"/>
          <p:cNvSpPr txBox="1"/>
          <p:nvPr/>
        </p:nvSpPr>
        <p:spPr>
          <a:xfrm>
            <a:off x="0" y="2723966"/>
            <a:ext cx="5611906" cy="19082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r>
              <a:rPr lang="en-GB" sz="2800" b="1">
                <a:solidFill>
                  <a:schemeClr val="dk1"/>
                </a:solidFill>
                <a:latin typeface="Calibri"/>
                <a:ea typeface="Calibri"/>
                <a:cs typeface="Calibri"/>
                <a:sym typeface="Calibri"/>
              </a:rPr>
              <a:t>Discourse semantics</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Ideational: Ideas &amp; relationship of ideas</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Inter-personal: Relationship of author/speaker to audience</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Textual: How language organises the text</a:t>
            </a:r>
            <a:endParaRPr sz="24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Shape 201"/>
          <p:cNvSpPr txBox="1"/>
          <p:nvPr/>
        </p:nvSpPr>
        <p:spPr>
          <a:xfrm>
            <a:off x="0" y="1033225"/>
            <a:ext cx="5680400"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r>
              <a:rPr lang="en-GB" sz="2800" b="1">
                <a:solidFill>
                  <a:schemeClr val="dk1"/>
                </a:solidFill>
                <a:latin typeface="Calibri"/>
                <a:ea typeface="Calibri"/>
                <a:cs typeface="Calibri"/>
                <a:sym typeface="Calibri"/>
              </a:rPr>
              <a:t>Register</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Field: What is going on where </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Tenor: The way you relate to the other people </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alibri"/>
                <a:ea typeface="Calibri"/>
                <a:cs typeface="Calibri"/>
                <a:sym typeface="Calibri"/>
              </a:rPr>
              <a:t>Mode: The medium of communication</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2" name="Shape 202"/>
          <p:cNvSpPr txBox="1"/>
          <p:nvPr/>
        </p:nvSpPr>
        <p:spPr>
          <a:xfrm>
            <a:off x="474640" y="4632181"/>
            <a:ext cx="5137266" cy="19082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Lexico-grammar</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Transitivity: Types of processes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Mood: Declarative/interrogative, etc.</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Modality: Judgment and attitude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Theme/Rheme: Ordering of information in clause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Shape 203"/>
          <p:cNvSpPr txBox="1"/>
          <p:nvPr/>
        </p:nvSpPr>
        <p:spPr>
          <a:xfrm>
            <a:off x="285645" y="5370022"/>
            <a:ext cx="377989" cy="5398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204" name="Shape 204"/>
          <p:cNvSpPr/>
          <p:nvPr/>
        </p:nvSpPr>
        <p:spPr>
          <a:xfrm>
            <a:off x="743029" y="6363342"/>
            <a:ext cx="15440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(Martin, 2010)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5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500"/>
                                        <p:tgtEl>
                                          <p:spTgt spid="202"/>
                                        </p:tgtEl>
                                      </p:cBhvr>
                                    </p:animEffect>
                                  </p:childTnLst>
                                </p:cTn>
                              </p:par>
                              <p:par>
                                <p:cTn id="18" presetID="10" presetClass="entr" presetSubtype="0" fill="hold" nodeType="with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1" name="Shape 211"/>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12" name="Shape 212"/>
          <p:cNvPicPr preferRelativeResize="0"/>
          <p:nvPr/>
        </p:nvPicPr>
        <p:blipFill>
          <a:blip r:embed="rId3">
            <a:alphaModFix/>
          </a:blip>
          <a:stretch>
            <a:fillRect/>
          </a:stretch>
        </p:blipFill>
        <p:spPr>
          <a:xfrm>
            <a:off x="415600" y="593375"/>
            <a:ext cx="11360700" cy="5498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86622" y="131729"/>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Traditional grammar analysis</a:t>
            </a:r>
            <a:endParaRPr sz="3959" b="0" i="0" u="none" strike="noStrike" cap="none">
              <a:solidFill>
                <a:schemeClr val="dk1"/>
              </a:solidFill>
              <a:latin typeface="Calibri"/>
              <a:ea typeface="Calibri"/>
              <a:cs typeface="Calibri"/>
              <a:sym typeface="Calibri"/>
            </a:endParaRPr>
          </a:p>
        </p:txBody>
      </p:sp>
      <p:pic>
        <p:nvPicPr>
          <p:cNvPr id="218" name="Shape 218"/>
          <p:cNvPicPr preferRelativeResize="0"/>
          <p:nvPr/>
        </p:nvPicPr>
        <p:blipFill rotWithShape="1">
          <a:blip r:embed="rId3">
            <a:alphaModFix/>
          </a:blip>
          <a:srcRect/>
          <a:stretch/>
        </p:blipFill>
        <p:spPr>
          <a:xfrm>
            <a:off x="559294" y="1424371"/>
            <a:ext cx="10848512" cy="3435658"/>
          </a:xfrm>
          <a:prstGeom prst="rect">
            <a:avLst/>
          </a:prstGeom>
          <a:noFill/>
          <a:ln>
            <a:noFill/>
          </a:ln>
        </p:spPr>
      </p:pic>
      <p:pic>
        <p:nvPicPr>
          <p:cNvPr id="219" name="Shape 219"/>
          <p:cNvPicPr preferRelativeResize="0"/>
          <p:nvPr/>
        </p:nvPicPr>
        <p:blipFill rotWithShape="1">
          <a:blip r:embed="rId4">
            <a:alphaModFix/>
          </a:blip>
          <a:srcRect/>
          <a:stretch/>
        </p:blipFill>
        <p:spPr>
          <a:xfrm>
            <a:off x="559294" y="5419079"/>
            <a:ext cx="8362764" cy="1066800"/>
          </a:xfrm>
          <a:prstGeom prst="rect">
            <a:avLst/>
          </a:prstGeom>
          <a:noFill/>
          <a:ln>
            <a:noFill/>
          </a:ln>
        </p:spPr>
      </p:pic>
      <p:pic>
        <p:nvPicPr>
          <p:cNvPr id="220" name="Shape 220"/>
          <p:cNvPicPr preferRelativeResize="0"/>
          <p:nvPr/>
        </p:nvPicPr>
        <p:blipFill rotWithShape="1">
          <a:blip r:embed="rId5">
            <a:alphaModFix/>
          </a:blip>
          <a:srcRect/>
          <a:stretch/>
        </p:blipFill>
        <p:spPr>
          <a:xfrm>
            <a:off x="1261369" y="836317"/>
            <a:ext cx="10146437" cy="431377"/>
          </a:xfrm>
          <a:prstGeom prst="rect">
            <a:avLst/>
          </a:prstGeom>
          <a:noFill/>
          <a:ln>
            <a:noFill/>
          </a:ln>
        </p:spPr>
      </p:pic>
      <p:pic>
        <p:nvPicPr>
          <p:cNvPr id="221" name="Shape 221"/>
          <p:cNvPicPr preferRelativeResize="0"/>
          <p:nvPr/>
        </p:nvPicPr>
        <p:blipFill rotWithShape="1">
          <a:blip r:embed="rId6">
            <a:alphaModFix/>
          </a:blip>
          <a:srcRect/>
          <a:stretch/>
        </p:blipFill>
        <p:spPr>
          <a:xfrm>
            <a:off x="1261369" y="4835984"/>
            <a:ext cx="10146437" cy="465339"/>
          </a:xfrm>
          <a:prstGeom prst="rect">
            <a:avLst/>
          </a:prstGeom>
          <a:noFill/>
          <a:ln>
            <a:noFill/>
          </a:ln>
        </p:spPr>
      </p:pic>
      <p:sp>
        <p:nvSpPr>
          <p:cNvPr id="222" name="Shape 222"/>
          <p:cNvSpPr/>
          <p:nvPr/>
        </p:nvSpPr>
        <p:spPr>
          <a:xfrm>
            <a:off x="9083780" y="6485879"/>
            <a:ext cx="26180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Moore, p54, 2009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2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0090" y="21162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SFL Transitivity Analysis</a:t>
            </a:r>
            <a:endParaRPr sz="3959" b="0" i="0" u="none" strike="noStrike" cap="none">
              <a:solidFill>
                <a:schemeClr val="dk1"/>
              </a:solidFill>
              <a:latin typeface="Calibri"/>
              <a:ea typeface="Calibri"/>
              <a:cs typeface="Calibri"/>
              <a:sym typeface="Calibri"/>
            </a:endParaRPr>
          </a:p>
        </p:txBody>
      </p:sp>
      <p:pic>
        <p:nvPicPr>
          <p:cNvPr id="228" name="Shape 228"/>
          <p:cNvPicPr preferRelativeResize="0"/>
          <p:nvPr/>
        </p:nvPicPr>
        <p:blipFill rotWithShape="1">
          <a:blip r:embed="rId3">
            <a:alphaModFix/>
          </a:blip>
          <a:srcRect/>
          <a:stretch/>
        </p:blipFill>
        <p:spPr>
          <a:xfrm>
            <a:off x="333083" y="822697"/>
            <a:ext cx="11407807" cy="5910189"/>
          </a:xfrm>
          <a:prstGeom prst="rect">
            <a:avLst/>
          </a:prstGeom>
          <a:noFill/>
          <a:ln>
            <a:noFill/>
          </a:ln>
        </p:spPr>
      </p:pic>
      <p:sp>
        <p:nvSpPr>
          <p:cNvPr id="229" name="Shape 229"/>
          <p:cNvSpPr/>
          <p:nvPr/>
        </p:nvSpPr>
        <p:spPr>
          <a:xfrm>
            <a:off x="1695635" y="822697"/>
            <a:ext cx="2530136" cy="27813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Shape 230"/>
          <p:cNvPicPr preferRelativeResize="0"/>
          <p:nvPr/>
        </p:nvPicPr>
        <p:blipFill rotWithShape="1">
          <a:blip r:embed="rId4">
            <a:alphaModFix/>
          </a:blip>
          <a:srcRect/>
          <a:stretch/>
        </p:blipFill>
        <p:spPr>
          <a:xfrm>
            <a:off x="1671683" y="2323895"/>
            <a:ext cx="2542252" cy="292633"/>
          </a:xfrm>
          <a:prstGeom prst="rect">
            <a:avLst/>
          </a:prstGeom>
          <a:noFill/>
          <a:ln>
            <a:noFill/>
          </a:ln>
        </p:spPr>
      </p:pic>
      <p:pic>
        <p:nvPicPr>
          <p:cNvPr id="231" name="Shape 231"/>
          <p:cNvPicPr preferRelativeResize="0"/>
          <p:nvPr/>
        </p:nvPicPr>
        <p:blipFill rotWithShape="1">
          <a:blip r:embed="rId4">
            <a:alphaModFix/>
          </a:blip>
          <a:srcRect/>
          <a:stretch/>
        </p:blipFill>
        <p:spPr>
          <a:xfrm>
            <a:off x="1689577" y="3839592"/>
            <a:ext cx="2542252" cy="292633"/>
          </a:xfrm>
          <a:prstGeom prst="rect">
            <a:avLst/>
          </a:prstGeom>
          <a:noFill/>
          <a:ln>
            <a:noFill/>
          </a:ln>
        </p:spPr>
      </p:pic>
      <p:pic>
        <p:nvPicPr>
          <p:cNvPr id="232" name="Shape 232"/>
          <p:cNvPicPr preferRelativeResize="0"/>
          <p:nvPr/>
        </p:nvPicPr>
        <p:blipFill rotWithShape="1">
          <a:blip r:embed="rId4">
            <a:alphaModFix/>
          </a:blip>
          <a:srcRect/>
          <a:stretch/>
        </p:blipFill>
        <p:spPr>
          <a:xfrm>
            <a:off x="1689576" y="5139922"/>
            <a:ext cx="2873545" cy="292633"/>
          </a:xfrm>
          <a:prstGeom prst="rect">
            <a:avLst/>
          </a:prstGeom>
          <a:noFill/>
          <a:ln>
            <a:noFill/>
          </a:ln>
        </p:spPr>
      </p:pic>
      <p:sp>
        <p:nvSpPr>
          <p:cNvPr id="233" name="Shape 233"/>
          <p:cNvSpPr/>
          <p:nvPr/>
        </p:nvSpPr>
        <p:spPr>
          <a:xfrm>
            <a:off x="380090" y="1100831"/>
            <a:ext cx="11223025" cy="52378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4" name="Shape 234"/>
          <p:cNvPicPr preferRelativeResize="0"/>
          <p:nvPr/>
        </p:nvPicPr>
        <p:blipFill rotWithShape="1">
          <a:blip r:embed="rId5">
            <a:alphaModFix/>
          </a:blip>
          <a:srcRect/>
          <a:stretch/>
        </p:blipFill>
        <p:spPr>
          <a:xfrm>
            <a:off x="380090" y="2577527"/>
            <a:ext cx="11235902" cy="536494"/>
          </a:xfrm>
          <a:prstGeom prst="rect">
            <a:avLst/>
          </a:prstGeom>
          <a:noFill/>
          <a:ln>
            <a:noFill/>
          </a:ln>
        </p:spPr>
      </p:pic>
      <p:pic>
        <p:nvPicPr>
          <p:cNvPr id="235" name="Shape 235"/>
          <p:cNvPicPr preferRelativeResize="0"/>
          <p:nvPr/>
        </p:nvPicPr>
        <p:blipFill rotWithShape="1">
          <a:blip r:embed="rId5">
            <a:alphaModFix/>
          </a:blip>
          <a:srcRect/>
          <a:stretch/>
        </p:blipFill>
        <p:spPr>
          <a:xfrm>
            <a:off x="419035" y="4118712"/>
            <a:ext cx="11235902" cy="536494"/>
          </a:xfrm>
          <a:prstGeom prst="rect">
            <a:avLst/>
          </a:prstGeom>
          <a:noFill/>
          <a:ln>
            <a:noFill/>
          </a:ln>
        </p:spPr>
      </p:pic>
      <p:pic>
        <p:nvPicPr>
          <p:cNvPr id="236" name="Shape 236"/>
          <p:cNvPicPr preferRelativeResize="0"/>
          <p:nvPr/>
        </p:nvPicPr>
        <p:blipFill rotWithShape="1">
          <a:blip r:embed="rId5">
            <a:alphaModFix/>
          </a:blip>
          <a:srcRect/>
          <a:stretch/>
        </p:blipFill>
        <p:spPr>
          <a:xfrm>
            <a:off x="333083" y="5415058"/>
            <a:ext cx="11321854" cy="536494"/>
          </a:xfrm>
          <a:prstGeom prst="rect">
            <a:avLst/>
          </a:prstGeom>
          <a:noFill/>
          <a:ln>
            <a:noFill/>
          </a:ln>
        </p:spPr>
      </p:pic>
      <p:sp>
        <p:nvSpPr>
          <p:cNvPr id="237" name="Shape 237"/>
          <p:cNvSpPr/>
          <p:nvPr/>
        </p:nvSpPr>
        <p:spPr>
          <a:xfrm>
            <a:off x="9335319" y="6421246"/>
            <a:ext cx="26180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Moore, p55, 2009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29"/>
                                        </p:tgtEl>
                                      </p:cBhvr>
                                    </p:animEffect>
                                    <p:set>
                                      <p:cBhvr>
                                        <p:cTn id="7" dur="1" fill="hold">
                                          <p:stCondLst>
                                            <p:cond delay="2000"/>
                                          </p:stCondLst>
                                        </p:cTn>
                                        <p:tgtEl>
                                          <p:spTgt spid="2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33"/>
                                        </p:tgtEl>
                                      </p:cBhvr>
                                    </p:animEffect>
                                    <p:set>
                                      <p:cBhvr>
                                        <p:cTn id="12" dur="1" fill="hold">
                                          <p:stCondLst>
                                            <p:cond delay="2000"/>
                                          </p:stCondLst>
                                        </p:cTn>
                                        <p:tgtEl>
                                          <p:spTgt spid="2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30"/>
                                        </p:tgtEl>
                                      </p:cBhvr>
                                    </p:animEffect>
                                    <p:set>
                                      <p:cBhvr>
                                        <p:cTn id="17" dur="1" fill="hold">
                                          <p:stCondLst>
                                            <p:cond delay="2000"/>
                                          </p:stCondLst>
                                        </p:cTn>
                                        <p:tgtEl>
                                          <p:spTgt spid="2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234"/>
                                        </p:tgtEl>
                                      </p:cBhvr>
                                    </p:animEffect>
                                    <p:set>
                                      <p:cBhvr>
                                        <p:cTn id="22" dur="1" fill="hold">
                                          <p:stCondLst>
                                            <p:cond delay="2000"/>
                                          </p:stCondLst>
                                        </p:cTn>
                                        <p:tgtEl>
                                          <p:spTgt spid="2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231"/>
                                        </p:tgtEl>
                                      </p:cBhvr>
                                    </p:animEffect>
                                    <p:set>
                                      <p:cBhvr>
                                        <p:cTn id="27" dur="1" fill="hold">
                                          <p:stCondLst>
                                            <p:cond delay="2000"/>
                                          </p:stCondLst>
                                        </p:cTn>
                                        <p:tgtEl>
                                          <p:spTgt spid="2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235"/>
                                        </p:tgtEl>
                                      </p:cBhvr>
                                    </p:animEffect>
                                    <p:set>
                                      <p:cBhvr>
                                        <p:cTn id="32" dur="1" fill="hold">
                                          <p:stCondLst>
                                            <p:cond delay="2000"/>
                                          </p:stCondLst>
                                        </p:cTn>
                                        <p:tgtEl>
                                          <p:spTgt spid="2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232"/>
                                        </p:tgtEl>
                                      </p:cBhvr>
                                    </p:animEffect>
                                    <p:set>
                                      <p:cBhvr>
                                        <p:cTn id="37" dur="1" fill="hold">
                                          <p:stCondLst>
                                            <p:cond delay="2000"/>
                                          </p:stCondLst>
                                        </p:cTn>
                                        <p:tgtEl>
                                          <p:spTgt spid="2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236"/>
                                        </p:tgtEl>
                                      </p:cBhvr>
                                    </p:animEffect>
                                    <p:set>
                                      <p:cBhvr>
                                        <p:cTn id="42" dur="1" fill="hold">
                                          <p:stCondLst>
                                            <p:cond delay="2000"/>
                                          </p:stCondLst>
                                        </p:cTn>
                                        <p:tgtEl>
                                          <p:spTgt spid="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GB"/>
              <a:t>Outline</a:t>
            </a:r>
            <a:endParaRPr/>
          </a:p>
        </p:txBody>
      </p:sp>
      <p:sp>
        <p:nvSpPr>
          <p:cNvPr id="100" name="Shape 10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GB"/>
              <a:t>1	Features of IELTS writing</a:t>
            </a:r>
            <a:endParaRPr/>
          </a:p>
          <a:p>
            <a:pPr marL="0" lvl="0" indent="0" rtl="0">
              <a:spcBef>
                <a:spcPts val="1000"/>
              </a:spcBef>
              <a:spcAft>
                <a:spcPts val="0"/>
              </a:spcAft>
              <a:buNone/>
            </a:pPr>
            <a:r>
              <a:rPr lang="en-GB"/>
              <a:t>2	Genre analysis</a:t>
            </a:r>
            <a:endParaRPr/>
          </a:p>
          <a:p>
            <a:pPr marL="0" lvl="0" indent="0" rtl="0">
              <a:spcBef>
                <a:spcPts val="1000"/>
              </a:spcBef>
              <a:spcAft>
                <a:spcPts val="0"/>
              </a:spcAft>
              <a:buNone/>
            </a:pPr>
            <a:r>
              <a:rPr lang="en-GB"/>
              <a:t>3	SFL transitivity analysis</a:t>
            </a:r>
            <a:endParaRPr/>
          </a:p>
          <a:p>
            <a:pPr marL="0" lvl="0" indent="0" rtl="0">
              <a:spcBef>
                <a:spcPts val="1000"/>
              </a:spcBef>
              <a:spcAft>
                <a:spcPts val="0"/>
              </a:spcAft>
              <a:buNone/>
            </a:pPr>
            <a:r>
              <a:rPr lang="en-GB"/>
              <a:t>4	Lexical density</a:t>
            </a:r>
            <a:endParaRPr/>
          </a:p>
          <a:p>
            <a:pPr marL="0" lvl="0" indent="0">
              <a:spcBef>
                <a:spcPts val="1000"/>
              </a:spcBef>
              <a:spcAft>
                <a:spcPts val="0"/>
              </a:spcAft>
              <a:buNone/>
            </a:pPr>
            <a:r>
              <a:rPr lang="en-GB"/>
              <a:t>5	Recommendations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endParaRPr sz="3959" b="0" i="0" u="none" strike="noStrike" cap="none">
              <a:solidFill>
                <a:schemeClr val="dk1"/>
              </a:solidFill>
              <a:latin typeface="Calibri"/>
              <a:ea typeface="Calibri"/>
              <a:cs typeface="Calibri"/>
              <a:sym typeface="Calibri"/>
            </a:endParaRPr>
          </a:p>
        </p:txBody>
      </p:sp>
      <p:pic>
        <p:nvPicPr>
          <p:cNvPr id="243" name="Shape 243"/>
          <p:cNvPicPr preferRelativeResize="0"/>
          <p:nvPr/>
        </p:nvPicPr>
        <p:blipFill rotWithShape="1">
          <a:blip r:embed="rId3">
            <a:alphaModFix/>
          </a:blip>
          <a:srcRect/>
          <a:stretch/>
        </p:blipFill>
        <p:spPr>
          <a:xfrm>
            <a:off x="177553" y="1500325"/>
            <a:ext cx="11598847" cy="1466850"/>
          </a:xfrm>
          <a:prstGeom prst="rect">
            <a:avLst/>
          </a:prstGeom>
          <a:noFill/>
          <a:ln>
            <a:noFill/>
          </a:ln>
        </p:spPr>
      </p:pic>
      <p:sp>
        <p:nvSpPr>
          <p:cNvPr id="244" name="Shape 244"/>
          <p:cNvSpPr/>
          <p:nvPr/>
        </p:nvSpPr>
        <p:spPr>
          <a:xfrm>
            <a:off x="8107236" y="5809981"/>
            <a:ext cx="26180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Moore, p55, 2009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847253" y="947439"/>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Calibri"/>
                <a:ea typeface="Calibri"/>
                <a:cs typeface="Calibri"/>
                <a:sym typeface="Calibri"/>
              </a:rPr>
              <a:t>The first reason why I hold this opinion is that TESOL class creates a perfect environment for us to speaking the same language. We should grasp the chance to practicing our speaking. Though it is hard to talk in the non-mother tongue at beginning, you have to hang on and struggle through tough times. If you always do what you can do, you will never be the one you can be.</a:t>
            </a:r>
            <a:endParaRPr/>
          </a:p>
          <a:p>
            <a:pPr marL="0" marR="0" lvl="0" indent="0" algn="l" rtl="0">
              <a:lnSpc>
                <a:spcPct val="90000"/>
              </a:lnSpc>
              <a:spcBef>
                <a:spcPts val="1000"/>
              </a:spcBef>
              <a:spcAft>
                <a:spcPts val="0"/>
              </a:spcAft>
              <a:buClr>
                <a:schemeClr val="dk1"/>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SFL Transitivity analysis</a:t>
            </a:r>
            <a:endParaRPr sz="3959"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rgbClr val="FF0000"/>
              </a:buClr>
              <a:buSzPts val="1800"/>
              <a:buFont typeface="Arial"/>
              <a:buNone/>
            </a:pPr>
            <a:r>
              <a:rPr lang="en-GB" sz="2800" b="0" i="0" u="none" strike="noStrike" cap="none">
                <a:solidFill>
                  <a:srgbClr val="FF0000"/>
                </a:solidFill>
                <a:latin typeface="Calibri"/>
                <a:ea typeface="Calibri"/>
                <a:cs typeface="Calibri"/>
                <a:sym typeface="Calibri"/>
              </a:rPr>
              <a:t>We</a:t>
            </a:r>
            <a:r>
              <a:rPr lang="en-GB" sz="2800" b="0" i="0" u="none" strike="noStrike" cap="none">
                <a:solidFill>
                  <a:schemeClr val="dk1"/>
                </a:solidFill>
                <a:latin typeface="Calibri"/>
                <a:ea typeface="Calibri"/>
                <a:cs typeface="Calibri"/>
                <a:sym typeface="Calibri"/>
              </a:rPr>
              <a:t> </a:t>
            </a:r>
            <a:r>
              <a:rPr lang="en-GB" sz="2800" b="0" i="0" u="none" strike="noStrike" cap="none">
                <a:solidFill>
                  <a:srgbClr val="2E75B5"/>
                </a:solidFill>
                <a:latin typeface="Calibri"/>
                <a:ea typeface="Calibri"/>
                <a:cs typeface="Calibri"/>
                <a:sym typeface="Calibri"/>
              </a:rPr>
              <a:t>should grasp </a:t>
            </a:r>
            <a:r>
              <a:rPr lang="en-GB" sz="2800" b="0" i="0" u="none" strike="noStrike" cap="none">
                <a:solidFill>
                  <a:srgbClr val="00B050"/>
                </a:solidFill>
                <a:latin typeface="Calibri"/>
                <a:ea typeface="Calibri"/>
                <a:cs typeface="Calibri"/>
                <a:sym typeface="Calibri"/>
              </a:rPr>
              <a:t>the chance to practicing our speaking.</a:t>
            </a:r>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Participant/Process/Participant</a:t>
            </a:r>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800" b="1" i="0" u="none" strike="noStrike" cap="none">
                <a:solidFill>
                  <a:schemeClr val="dk1"/>
                </a:solidFill>
                <a:latin typeface="Calibri"/>
                <a:ea typeface="Calibri"/>
                <a:cs typeface="Calibri"/>
                <a:sym typeface="Calibri"/>
              </a:rPr>
              <a:t>Material process</a:t>
            </a:r>
            <a:endParaRPr sz="2800" b="1"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We=</a:t>
            </a:r>
            <a:r>
              <a:rPr lang="en-GB" sz="2800" b="0" i="0" u="none" strike="noStrike" cap="none">
                <a:solidFill>
                  <a:srgbClr val="FF0000"/>
                </a:solidFill>
                <a:latin typeface="Calibri"/>
                <a:ea typeface="Calibri"/>
                <a:cs typeface="Calibri"/>
                <a:sym typeface="Calibri"/>
              </a:rPr>
              <a:t>actor</a:t>
            </a:r>
            <a:endParaRPr/>
          </a:p>
          <a:p>
            <a:pPr marL="152396" marR="0" lvl="0" indent="0" algn="l" rtl="0">
              <a:lnSpc>
                <a:spcPct val="90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Grasp=</a:t>
            </a:r>
            <a:r>
              <a:rPr lang="en-GB" sz="2800" b="0" i="0" u="none" strike="noStrike" cap="none">
                <a:solidFill>
                  <a:srgbClr val="0070C0"/>
                </a:solidFill>
                <a:latin typeface="Calibri"/>
                <a:ea typeface="Calibri"/>
                <a:cs typeface="Calibri"/>
                <a:sym typeface="Calibri"/>
              </a:rPr>
              <a:t>material process</a:t>
            </a:r>
            <a:endParaRPr/>
          </a:p>
          <a:p>
            <a:pPr marL="152396" marR="0" lvl="0" indent="0" algn="l" rtl="0">
              <a:lnSpc>
                <a:spcPct val="90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The chance…=</a:t>
            </a:r>
            <a:r>
              <a:rPr lang="en-GB" sz="2800" b="0" i="0" u="none" strike="noStrike" cap="none">
                <a:solidFill>
                  <a:srgbClr val="00B050"/>
                </a:solidFill>
                <a:latin typeface="Calibri"/>
                <a:ea typeface="Calibri"/>
                <a:cs typeface="Calibri"/>
                <a:sym typeface="Calibri"/>
              </a:rPr>
              <a:t>Goal</a:t>
            </a:r>
            <a:endParaRPr sz="2800" b="0" i="0" u="none" strike="noStrike" cap="none">
              <a:solidFill>
                <a:srgbClr val="00B050"/>
              </a:solidFill>
              <a:latin typeface="Calibri"/>
              <a:ea typeface="Calibri"/>
              <a:cs typeface="Calibri"/>
              <a:sym typeface="Calibri"/>
            </a:endParaRPr>
          </a:p>
        </p:txBody>
      </p:sp>
      <p:sp>
        <p:nvSpPr>
          <p:cNvPr id="256" name="Shape 256"/>
          <p:cNvSpPr/>
          <p:nvPr/>
        </p:nvSpPr>
        <p:spPr>
          <a:xfrm>
            <a:off x="581891" y="3158836"/>
            <a:ext cx="4754880" cy="5070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Shape 257"/>
          <p:cNvSpPr/>
          <p:nvPr/>
        </p:nvSpPr>
        <p:spPr>
          <a:xfrm>
            <a:off x="581891" y="3934690"/>
            <a:ext cx="4754880" cy="154339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56"/>
                                        </p:tgtEl>
                                      </p:cBhvr>
                                    </p:animEffect>
                                    <p:set>
                                      <p:cBhvr>
                                        <p:cTn id="7" dur="1" fill="hold">
                                          <p:stCondLst>
                                            <p:cond delay="2000"/>
                                          </p:stCondLst>
                                        </p:cTn>
                                        <p:tgtEl>
                                          <p:spTgt spid="25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57"/>
                                        </p:tgtEl>
                                      </p:cBhvr>
                                    </p:animEffect>
                                    <p:set>
                                      <p:cBhvr>
                                        <p:cTn id="12" dur="1" fill="hold">
                                          <p:stCondLst>
                                            <p:cond delay="2000"/>
                                          </p:stCondLst>
                                        </p:cTn>
                                        <p:tgtEl>
                                          <p:spTgt spid="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aphicFrame>
        <p:nvGraphicFramePr>
          <p:cNvPr id="262" name="Shape 262"/>
          <p:cNvGraphicFramePr/>
          <p:nvPr/>
        </p:nvGraphicFramePr>
        <p:xfrm>
          <a:off x="443884" y="390613"/>
          <a:ext cx="3000000" cy="3000000"/>
        </p:xfrm>
        <a:graphic>
          <a:graphicData uri="http://schemas.openxmlformats.org/drawingml/2006/table">
            <a:tbl>
              <a:tblPr>
                <a:noFill/>
                <a:tableStyleId>{B2272C89-6D64-48A7-8213-99D77AFFBA81}</a:tableStyleId>
              </a:tblPr>
              <a:tblGrid>
                <a:gridCol w="1282850">
                  <a:extLst>
                    <a:ext uri="{9D8B030D-6E8A-4147-A177-3AD203B41FA5}">
                      <a16:colId xmlns:a16="http://schemas.microsoft.com/office/drawing/2014/main" val="20000"/>
                    </a:ext>
                  </a:extLst>
                </a:gridCol>
                <a:gridCol w="2480200">
                  <a:extLst>
                    <a:ext uri="{9D8B030D-6E8A-4147-A177-3AD203B41FA5}">
                      <a16:colId xmlns:a16="http://schemas.microsoft.com/office/drawing/2014/main" val="20001"/>
                    </a:ext>
                  </a:extLst>
                </a:gridCol>
                <a:gridCol w="2480200">
                  <a:extLst>
                    <a:ext uri="{9D8B030D-6E8A-4147-A177-3AD203B41FA5}">
                      <a16:colId xmlns:a16="http://schemas.microsoft.com/office/drawing/2014/main" val="20002"/>
                    </a:ext>
                  </a:extLst>
                </a:gridCol>
                <a:gridCol w="2475700">
                  <a:extLst>
                    <a:ext uri="{9D8B030D-6E8A-4147-A177-3AD203B41FA5}">
                      <a16:colId xmlns:a16="http://schemas.microsoft.com/office/drawing/2014/main" val="20003"/>
                    </a:ext>
                  </a:extLst>
                </a:gridCol>
                <a:gridCol w="2484675">
                  <a:extLst>
                    <a:ext uri="{9D8B030D-6E8A-4147-A177-3AD203B41FA5}">
                      <a16:colId xmlns:a16="http://schemas.microsoft.com/office/drawing/2014/main" val="20004"/>
                    </a:ext>
                  </a:extLst>
                </a:gridCol>
              </a:tblGrid>
              <a:tr h="771925">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b="1" u="none" strike="noStrike" cap="none"/>
                        <a:t>Participant use of I/my</a:t>
                      </a:r>
                      <a:endParaRPr sz="18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b="1" u="none" strike="noStrike" cap="none"/>
                        <a:t>Participant use of you/your</a:t>
                      </a:r>
                      <a:endParaRPr sz="18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spcAft>
                          <a:spcPts val="0"/>
                        </a:spcAft>
                        <a:buNone/>
                      </a:pPr>
                      <a:r>
                        <a:rPr lang="en-GB" sz="1800" b="1" u="none" strike="noStrike" cap="none"/>
                        <a:t>Participant use of we/our</a:t>
                      </a:r>
                      <a:endParaRPr sz="18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b="1" u="none" strike="noStrike" cap="none"/>
                        <a:t>Participant use of they/ their</a:t>
                      </a:r>
                      <a:endParaRPr sz="1800" b="1"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0"/>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6</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8</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2</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1"/>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2</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4</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2"/>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3"/>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4</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9</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6</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4"/>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3</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4</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5"/>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2</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9</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5</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6"/>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7</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7"/>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4</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8"/>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3</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3</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9"/>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4</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5</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2</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0"/>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1</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6</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1"/>
                  </a:ext>
                </a:extLst>
              </a:tr>
              <a:tr h="3859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3</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4</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GB" sz="1800" u="none" strike="noStrike" cap="none"/>
                        <a:t>2</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2"/>
                  </a:ext>
                </a:extLst>
              </a:tr>
              <a:tr h="571225">
                <a:tc>
                  <a:txBody>
                    <a:bodyPr/>
                    <a:lstStyle/>
                    <a:p>
                      <a:pPr marL="0" marR="0" lvl="0" indent="0" algn="r" rtl="0">
                        <a:spcBef>
                          <a:spcPts val="0"/>
                        </a:spcBef>
                        <a:spcAft>
                          <a:spcPts val="0"/>
                        </a:spcAft>
                        <a:buNone/>
                      </a:pPr>
                      <a:r>
                        <a:rPr lang="en-GB" sz="1800" u="none" strike="noStrike" cap="none"/>
                        <a:t>Total</a:t>
                      </a:r>
                      <a:endParaRPr sz="1800" b="1" i="0" u="none" strike="noStrike" cap="none">
                        <a:solidFill>
                          <a:srgbClr val="000000"/>
                        </a:solidFill>
                        <a:latin typeface="Calibri"/>
                        <a:ea typeface="Calibri"/>
                        <a:cs typeface="Calibri"/>
                        <a:sym typeface="Calibri"/>
                      </a:endParaRPr>
                    </a:p>
                  </a:txBody>
                  <a:tcPr marL="9525" marR="9525" marT="9525" marB="0"/>
                </a:tc>
                <a:tc>
                  <a:txBody>
                    <a:bodyPr/>
                    <a:lstStyle/>
                    <a:p>
                      <a:pPr marL="0" marR="0" lvl="0" indent="0" algn="ctr" rtl="0">
                        <a:spcBef>
                          <a:spcPts val="0"/>
                        </a:spcBef>
                        <a:spcAft>
                          <a:spcPts val="0"/>
                        </a:spcAft>
                        <a:buNone/>
                      </a:pPr>
                      <a:r>
                        <a:rPr lang="en-GB" sz="1800" b="1" u="none" strike="noStrike" cap="none"/>
                        <a:t>31</a:t>
                      </a:r>
                      <a:endParaRPr sz="1800" b="1" i="0" u="none" strike="noStrike" cap="none">
                        <a:solidFill>
                          <a:srgbClr val="000000"/>
                        </a:solidFill>
                        <a:latin typeface="Calibri"/>
                        <a:ea typeface="Calibri"/>
                        <a:cs typeface="Calibri"/>
                        <a:sym typeface="Calibri"/>
                      </a:endParaRPr>
                    </a:p>
                  </a:txBody>
                  <a:tcPr marL="9525" marR="9525" marT="9525" marB="0"/>
                </a:tc>
                <a:tc>
                  <a:txBody>
                    <a:bodyPr/>
                    <a:lstStyle/>
                    <a:p>
                      <a:pPr marL="0" marR="0" lvl="0" indent="0" algn="ctr" rtl="0">
                        <a:spcBef>
                          <a:spcPts val="0"/>
                        </a:spcBef>
                        <a:spcAft>
                          <a:spcPts val="0"/>
                        </a:spcAft>
                        <a:buNone/>
                      </a:pPr>
                      <a:r>
                        <a:rPr lang="en-GB" sz="1800" b="1" u="none" strike="noStrike" cap="none"/>
                        <a:t>21</a:t>
                      </a:r>
                      <a:endParaRPr sz="1800" b="1" i="0" u="none" strike="noStrike" cap="none">
                        <a:solidFill>
                          <a:srgbClr val="000000"/>
                        </a:solidFill>
                        <a:latin typeface="Calibri"/>
                        <a:ea typeface="Calibri"/>
                        <a:cs typeface="Calibri"/>
                        <a:sym typeface="Calibri"/>
                      </a:endParaRPr>
                    </a:p>
                  </a:txBody>
                  <a:tcPr marL="9525" marR="9525" marT="9525" marB="0"/>
                </a:tc>
                <a:tc>
                  <a:txBody>
                    <a:bodyPr/>
                    <a:lstStyle/>
                    <a:p>
                      <a:pPr marL="0" marR="0" lvl="0" indent="0" algn="ctr" rtl="0">
                        <a:spcBef>
                          <a:spcPts val="0"/>
                        </a:spcBef>
                        <a:spcAft>
                          <a:spcPts val="0"/>
                        </a:spcAft>
                        <a:buNone/>
                      </a:pPr>
                      <a:r>
                        <a:rPr lang="en-GB" sz="1800" b="1" u="none" strike="noStrike" cap="none"/>
                        <a:t>35</a:t>
                      </a:r>
                      <a:endParaRPr sz="1800" b="1" i="0" u="none" strike="noStrike" cap="none">
                        <a:solidFill>
                          <a:srgbClr val="000000"/>
                        </a:solidFill>
                        <a:latin typeface="Calibri"/>
                        <a:ea typeface="Calibri"/>
                        <a:cs typeface="Calibri"/>
                        <a:sym typeface="Calibri"/>
                      </a:endParaRPr>
                    </a:p>
                  </a:txBody>
                  <a:tcPr marL="9525" marR="9525" marT="9525" marB="0"/>
                </a:tc>
                <a:tc>
                  <a:txBody>
                    <a:bodyPr/>
                    <a:lstStyle/>
                    <a:p>
                      <a:pPr marL="0" marR="0" lvl="0" indent="0" algn="ctr" rtl="0">
                        <a:spcBef>
                          <a:spcPts val="0"/>
                        </a:spcBef>
                        <a:spcAft>
                          <a:spcPts val="0"/>
                        </a:spcAft>
                        <a:buNone/>
                      </a:pPr>
                      <a:r>
                        <a:rPr lang="en-GB" sz="1800" b="1" u="none" strike="noStrike" cap="none"/>
                        <a:t>27</a:t>
                      </a:r>
                      <a:endParaRPr sz="1800" b="1" i="0" u="none" strike="noStrike" cap="none">
                        <a:solidFill>
                          <a:srgbClr val="000000"/>
                        </a:solidFill>
                        <a:latin typeface="Calibri"/>
                        <a:ea typeface="Calibri"/>
                        <a:cs typeface="Calibri"/>
                        <a:sym typeface="Calibri"/>
                      </a:endParaRPr>
                    </a:p>
                  </a:txBody>
                  <a:tcPr marL="9525" marR="9525" marT="9525" marB="0"/>
                </a:tc>
                <a:extLst>
                  <a:ext uri="{0D108BD9-81ED-4DB2-BD59-A6C34878D82A}">
                    <a16:rowId xmlns:a16="http://schemas.microsoft.com/office/drawing/2014/main" val="100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Lexical density </a:t>
            </a:r>
            <a:endParaRPr sz="3959"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body" idx="1"/>
          </p:nvPr>
        </p:nvSpPr>
        <p:spPr>
          <a:xfrm>
            <a:off x="415600" y="1847352"/>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90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The first reason why I hold this opinion is that TESOL class create a perfect environment for us to speaking the same language. We should grasp the chance to practicing our speaking. Though it is hard to talk in the non-mother tongue at the beginning, you have to hang on and struggle through the tough times. If you always do what you can do, you will never be the one you can be.</a:t>
            </a:r>
            <a:endParaRPr sz="24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
        <p:nvSpPr>
          <p:cNvPr id="269" name="Shape 269"/>
          <p:cNvSpPr txBox="1"/>
          <p:nvPr/>
        </p:nvSpPr>
        <p:spPr>
          <a:xfrm>
            <a:off x="590204" y="1847352"/>
            <a:ext cx="11186196"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The first reason why I hold this opinion is that//TESOL class create a perfect environment for us to speaking the same language. //We should grasp the chance to practicing our speaking. //Though it is hard to talk in the non-mother tongue at the beginning, //you have to hang (on) and struggle through the tough times. //If you always do what you can do, //you will never be the one you can be.</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68">
                                            <p:txEl>
                                              <p:pRg st="0" end="0"/>
                                            </p:txEl>
                                          </p:spTgt>
                                        </p:tgtEl>
                                      </p:cBhvr>
                                    </p:animEffect>
                                    <p:set>
                                      <p:cBhvr>
                                        <p:cTn id="7" dur="1" fill="hold">
                                          <p:stCondLst>
                                            <p:cond delay="2000"/>
                                          </p:stCondLst>
                                        </p:cTn>
                                        <p:tgtEl>
                                          <p:spTgt spid="268">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68">
                                            <p:txEl>
                                              <p:pRg st="1" end="1"/>
                                            </p:txEl>
                                          </p:spTgt>
                                        </p:tgtEl>
                                      </p:cBhvr>
                                    </p:animEffect>
                                    <p:set>
                                      <p:cBhvr>
                                        <p:cTn id="12" dur="1" fill="hold">
                                          <p:stCondLst>
                                            <p:cond delay="2000"/>
                                          </p:stCondLst>
                                        </p:cTn>
                                        <p:tgtEl>
                                          <p:spTgt spid="268">
                                            <p:txEl>
                                              <p:pRg st="1" end="1"/>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69">
                                            <p:txEl>
                                              <p:pRg st="0" end="0"/>
                                            </p:txEl>
                                          </p:spTgt>
                                        </p:tgtEl>
                                        <p:attrNameLst>
                                          <p:attrName>style.visibility</p:attrName>
                                        </p:attrNameLst>
                                      </p:cBhvr>
                                      <p:to>
                                        <p:strVal val="visible"/>
                                      </p:to>
                                    </p:set>
                                    <p:animEffect transition="in" filter="fade">
                                      <p:cBhvr>
                                        <p:cTn id="15" dur="2000"/>
                                        <p:tgtEl>
                                          <p:spTgt spid="26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9">
                                            <p:txEl>
                                              <p:pRg st="1" end="1"/>
                                            </p:txEl>
                                          </p:spTgt>
                                        </p:tgtEl>
                                        <p:attrNameLst>
                                          <p:attrName>style.visibility</p:attrName>
                                        </p:attrNameLst>
                                      </p:cBhvr>
                                      <p:to>
                                        <p:strVal val="visible"/>
                                      </p:to>
                                    </p:set>
                                    <p:animEffect transition="in" filter="fade">
                                      <p:cBhvr>
                                        <p:cTn id="18" dur="2000"/>
                                        <p:tgtEl>
                                          <p:spTgt spid="2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Lexical density</a:t>
            </a:r>
            <a:endParaRPr sz="3959"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115000"/>
              </a:lnSpc>
              <a:spcBef>
                <a:spcPts val="0"/>
              </a:spcBef>
              <a:spcAft>
                <a:spcPts val="0"/>
              </a:spcAft>
              <a:buClr>
                <a:srgbClr val="000000"/>
              </a:buClr>
              <a:buSzPts val="1800"/>
              <a:buFont typeface="Arial"/>
              <a:buNone/>
            </a:pPr>
            <a:r>
              <a:rPr lang="en-GB" sz="2800" b="0" i="0" u="none" strike="noStrike" cap="none">
                <a:solidFill>
                  <a:srgbClr val="000000"/>
                </a:solidFill>
                <a:latin typeface="Calibri"/>
                <a:ea typeface="Calibri"/>
                <a:cs typeface="Calibri"/>
                <a:sym typeface="Calibri"/>
              </a:rPr>
              <a:t>The first </a:t>
            </a:r>
            <a:r>
              <a:rPr lang="en-GB" sz="2800" b="0" i="0" u="none" strike="noStrike" cap="none">
                <a:solidFill>
                  <a:srgbClr val="FF0000"/>
                </a:solidFill>
                <a:latin typeface="Calibri"/>
                <a:ea typeface="Calibri"/>
                <a:cs typeface="Calibri"/>
                <a:sym typeface="Calibri"/>
              </a:rPr>
              <a:t>reason</a:t>
            </a:r>
            <a:r>
              <a:rPr lang="en-GB" sz="2800" b="0" i="0" u="none" strike="noStrike" cap="none">
                <a:solidFill>
                  <a:srgbClr val="000000"/>
                </a:solidFill>
                <a:latin typeface="Calibri"/>
                <a:ea typeface="Calibri"/>
                <a:cs typeface="Calibri"/>
                <a:sym typeface="Calibri"/>
              </a:rPr>
              <a:t> why I </a:t>
            </a:r>
            <a:r>
              <a:rPr lang="en-GB" sz="2800" b="0" i="0" u="none" strike="noStrike" cap="none">
                <a:solidFill>
                  <a:srgbClr val="FF0000"/>
                </a:solidFill>
                <a:latin typeface="Calibri"/>
                <a:ea typeface="Calibri"/>
                <a:cs typeface="Calibri"/>
                <a:sym typeface="Calibri"/>
              </a:rPr>
              <a:t>hold</a:t>
            </a:r>
            <a:r>
              <a:rPr lang="en-GB" sz="2800" b="0" i="0" u="none" strike="noStrike" cap="none">
                <a:solidFill>
                  <a:srgbClr val="000000"/>
                </a:solidFill>
                <a:latin typeface="Calibri"/>
                <a:ea typeface="Calibri"/>
                <a:cs typeface="Calibri"/>
                <a:sym typeface="Calibri"/>
              </a:rPr>
              <a:t> this </a:t>
            </a:r>
            <a:r>
              <a:rPr lang="en-GB" sz="2800" b="0" i="0" u="none" strike="noStrike" cap="none">
                <a:solidFill>
                  <a:srgbClr val="FF0000"/>
                </a:solidFill>
                <a:latin typeface="Calibri"/>
                <a:ea typeface="Calibri"/>
                <a:cs typeface="Calibri"/>
                <a:sym typeface="Calibri"/>
              </a:rPr>
              <a:t>opinion</a:t>
            </a:r>
            <a:r>
              <a:rPr lang="en-GB" sz="2800" b="0" i="0" u="none" strike="noStrike" cap="none">
                <a:solidFill>
                  <a:srgbClr val="000000"/>
                </a:solidFill>
                <a:latin typeface="Calibri"/>
                <a:ea typeface="Calibri"/>
                <a:cs typeface="Calibri"/>
                <a:sym typeface="Calibri"/>
              </a:rPr>
              <a:t> is that//</a:t>
            </a:r>
            <a:r>
              <a:rPr lang="en-GB" sz="2800" b="0" i="0" u="none" strike="noStrike" cap="none">
                <a:solidFill>
                  <a:srgbClr val="FF0000"/>
                </a:solidFill>
                <a:latin typeface="Calibri"/>
                <a:ea typeface="Calibri"/>
                <a:cs typeface="Calibri"/>
                <a:sym typeface="Calibri"/>
              </a:rPr>
              <a:t>TESOL class create </a:t>
            </a:r>
            <a:r>
              <a:rPr lang="en-GB" sz="2800" b="0" i="0" u="none" strike="noStrike" cap="none">
                <a:solidFill>
                  <a:srgbClr val="000000"/>
                </a:solidFill>
                <a:latin typeface="Calibri"/>
                <a:ea typeface="Calibri"/>
                <a:cs typeface="Calibri"/>
                <a:sym typeface="Calibri"/>
              </a:rPr>
              <a:t>a </a:t>
            </a:r>
            <a:r>
              <a:rPr lang="en-GB" sz="2800" b="0" i="0" u="none" strike="noStrike" cap="none">
                <a:solidFill>
                  <a:srgbClr val="FF0000"/>
                </a:solidFill>
                <a:latin typeface="Calibri"/>
                <a:ea typeface="Calibri"/>
                <a:cs typeface="Calibri"/>
                <a:sym typeface="Calibri"/>
              </a:rPr>
              <a:t>perfect environment </a:t>
            </a:r>
            <a:r>
              <a:rPr lang="en-GB" sz="2800" b="0" i="0" u="none" strike="noStrike" cap="none">
                <a:solidFill>
                  <a:srgbClr val="000000"/>
                </a:solidFill>
                <a:latin typeface="Calibri"/>
                <a:ea typeface="Calibri"/>
                <a:cs typeface="Calibri"/>
                <a:sym typeface="Calibri"/>
              </a:rPr>
              <a:t>for us to </a:t>
            </a:r>
            <a:r>
              <a:rPr lang="en-GB" sz="2800" b="0" i="0" u="none" strike="noStrike" cap="none">
                <a:solidFill>
                  <a:srgbClr val="FF0000"/>
                </a:solidFill>
                <a:latin typeface="Calibri"/>
                <a:ea typeface="Calibri"/>
                <a:cs typeface="Calibri"/>
                <a:sym typeface="Calibri"/>
              </a:rPr>
              <a:t>speaking</a:t>
            </a:r>
            <a:r>
              <a:rPr lang="en-GB" sz="2800" b="0" i="0" u="none" strike="noStrike" cap="none">
                <a:solidFill>
                  <a:srgbClr val="000000"/>
                </a:solidFill>
                <a:latin typeface="Calibri"/>
                <a:ea typeface="Calibri"/>
                <a:cs typeface="Calibri"/>
                <a:sym typeface="Calibri"/>
              </a:rPr>
              <a:t> the same </a:t>
            </a:r>
            <a:r>
              <a:rPr lang="en-GB" sz="2800" b="0" i="0" u="none" strike="noStrike" cap="none">
                <a:solidFill>
                  <a:srgbClr val="FF0000"/>
                </a:solidFill>
                <a:latin typeface="Calibri"/>
                <a:ea typeface="Calibri"/>
                <a:cs typeface="Calibri"/>
                <a:sym typeface="Calibri"/>
              </a:rPr>
              <a:t>language</a:t>
            </a:r>
            <a:r>
              <a:rPr lang="en-GB" sz="2800" b="0" i="0" u="none" strike="noStrike" cap="none">
                <a:solidFill>
                  <a:srgbClr val="000000"/>
                </a:solidFill>
                <a:latin typeface="Calibri"/>
                <a:ea typeface="Calibri"/>
                <a:cs typeface="Calibri"/>
                <a:sym typeface="Calibri"/>
              </a:rPr>
              <a:t>. //We should </a:t>
            </a:r>
            <a:r>
              <a:rPr lang="en-GB" sz="2800" b="0" i="0" u="none" strike="noStrike" cap="none">
                <a:solidFill>
                  <a:srgbClr val="FF0000"/>
                </a:solidFill>
                <a:latin typeface="Calibri"/>
                <a:ea typeface="Calibri"/>
                <a:cs typeface="Calibri"/>
                <a:sym typeface="Calibri"/>
              </a:rPr>
              <a:t>grasp</a:t>
            </a:r>
            <a:r>
              <a:rPr lang="en-GB" sz="2800" b="0" i="0" u="none" strike="noStrike" cap="none">
                <a:solidFill>
                  <a:srgbClr val="000000"/>
                </a:solidFill>
                <a:latin typeface="Calibri"/>
                <a:ea typeface="Calibri"/>
                <a:cs typeface="Calibri"/>
                <a:sym typeface="Calibri"/>
              </a:rPr>
              <a:t> the </a:t>
            </a:r>
            <a:r>
              <a:rPr lang="en-GB" sz="2800" b="0" i="0" u="none" strike="noStrike" cap="none">
                <a:solidFill>
                  <a:srgbClr val="FF0000"/>
                </a:solidFill>
                <a:latin typeface="Calibri"/>
                <a:ea typeface="Calibri"/>
                <a:cs typeface="Calibri"/>
                <a:sym typeface="Calibri"/>
              </a:rPr>
              <a:t>chance</a:t>
            </a:r>
            <a:r>
              <a:rPr lang="en-GB" sz="2800" b="0" i="0" u="none" strike="noStrike" cap="none">
                <a:solidFill>
                  <a:srgbClr val="000000"/>
                </a:solidFill>
                <a:latin typeface="Calibri"/>
                <a:ea typeface="Calibri"/>
                <a:cs typeface="Calibri"/>
                <a:sym typeface="Calibri"/>
              </a:rPr>
              <a:t> to </a:t>
            </a:r>
            <a:r>
              <a:rPr lang="en-GB" sz="2800" b="0" i="0" u="none" strike="noStrike" cap="none">
                <a:solidFill>
                  <a:srgbClr val="FF0000"/>
                </a:solidFill>
                <a:latin typeface="Calibri"/>
                <a:ea typeface="Calibri"/>
                <a:cs typeface="Calibri"/>
                <a:sym typeface="Calibri"/>
              </a:rPr>
              <a:t>practicing</a:t>
            </a:r>
            <a:r>
              <a:rPr lang="en-GB" sz="2800" b="0" i="0" u="none" strike="noStrike" cap="none">
                <a:solidFill>
                  <a:srgbClr val="000000"/>
                </a:solidFill>
                <a:latin typeface="Calibri"/>
                <a:ea typeface="Calibri"/>
                <a:cs typeface="Calibri"/>
                <a:sym typeface="Calibri"/>
              </a:rPr>
              <a:t> our </a:t>
            </a:r>
            <a:r>
              <a:rPr lang="en-GB" sz="2800" b="0" i="0" u="none" strike="noStrike" cap="none">
                <a:solidFill>
                  <a:srgbClr val="FF0000"/>
                </a:solidFill>
                <a:latin typeface="Calibri"/>
                <a:ea typeface="Calibri"/>
                <a:cs typeface="Calibri"/>
                <a:sym typeface="Calibri"/>
              </a:rPr>
              <a:t>speaking</a:t>
            </a:r>
            <a:r>
              <a:rPr lang="en-GB" sz="2800" b="0" i="0" u="none" strike="noStrike" cap="none">
                <a:solidFill>
                  <a:srgbClr val="000000"/>
                </a:solidFill>
                <a:latin typeface="Calibri"/>
                <a:ea typeface="Calibri"/>
                <a:cs typeface="Calibri"/>
                <a:sym typeface="Calibri"/>
              </a:rPr>
              <a:t>. //Though it is </a:t>
            </a:r>
            <a:r>
              <a:rPr lang="en-GB" sz="2800" b="0" i="0" u="none" strike="noStrike" cap="none">
                <a:solidFill>
                  <a:srgbClr val="FF0000"/>
                </a:solidFill>
                <a:latin typeface="Calibri"/>
                <a:ea typeface="Calibri"/>
                <a:cs typeface="Calibri"/>
                <a:sym typeface="Calibri"/>
              </a:rPr>
              <a:t>hard</a:t>
            </a:r>
            <a:r>
              <a:rPr lang="en-GB" sz="2800" b="0" i="0" u="none" strike="noStrike" cap="none">
                <a:solidFill>
                  <a:srgbClr val="000000"/>
                </a:solidFill>
                <a:latin typeface="Calibri"/>
                <a:ea typeface="Calibri"/>
                <a:cs typeface="Calibri"/>
                <a:sym typeface="Calibri"/>
              </a:rPr>
              <a:t> to </a:t>
            </a:r>
            <a:r>
              <a:rPr lang="en-GB" sz="2800" b="0" i="0" u="none" strike="noStrike" cap="none">
                <a:solidFill>
                  <a:srgbClr val="FF0000"/>
                </a:solidFill>
                <a:latin typeface="Calibri"/>
                <a:ea typeface="Calibri"/>
                <a:cs typeface="Calibri"/>
                <a:sym typeface="Calibri"/>
              </a:rPr>
              <a:t>talk</a:t>
            </a:r>
            <a:r>
              <a:rPr lang="en-GB" sz="2800" b="0" i="0" u="none" strike="noStrike" cap="none">
                <a:solidFill>
                  <a:srgbClr val="000000"/>
                </a:solidFill>
                <a:latin typeface="Calibri"/>
                <a:ea typeface="Calibri"/>
                <a:cs typeface="Calibri"/>
                <a:sym typeface="Calibri"/>
              </a:rPr>
              <a:t> in the </a:t>
            </a:r>
            <a:r>
              <a:rPr lang="en-GB" sz="2800" b="0" i="0" u="none" strike="noStrike" cap="none">
                <a:solidFill>
                  <a:srgbClr val="FF0000"/>
                </a:solidFill>
                <a:latin typeface="Calibri"/>
                <a:ea typeface="Calibri"/>
                <a:cs typeface="Calibri"/>
                <a:sym typeface="Calibri"/>
              </a:rPr>
              <a:t>non-mother tongue </a:t>
            </a:r>
            <a:r>
              <a:rPr lang="en-GB" sz="2800" b="0" i="0" u="none" strike="noStrike" cap="none">
                <a:solidFill>
                  <a:srgbClr val="000000"/>
                </a:solidFill>
                <a:latin typeface="Calibri"/>
                <a:ea typeface="Calibri"/>
                <a:cs typeface="Calibri"/>
                <a:sym typeface="Calibri"/>
              </a:rPr>
              <a:t>at the </a:t>
            </a:r>
            <a:r>
              <a:rPr lang="en-GB" sz="2800" b="0" i="0" u="none" strike="noStrike" cap="none">
                <a:solidFill>
                  <a:srgbClr val="FF0000"/>
                </a:solidFill>
                <a:latin typeface="Calibri"/>
                <a:ea typeface="Calibri"/>
                <a:cs typeface="Calibri"/>
                <a:sym typeface="Calibri"/>
              </a:rPr>
              <a:t>beginning</a:t>
            </a:r>
            <a:r>
              <a:rPr lang="en-GB" sz="2800" b="0" i="0" u="none" strike="noStrike" cap="none">
                <a:solidFill>
                  <a:srgbClr val="000000"/>
                </a:solidFill>
                <a:latin typeface="Calibri"/>
                <a:ea typeface="Calibri"/>
                <a:cs typeface="Calibri"/>
                <a:sym typeface="Calibri"/>
              </a:rPr>
              <a:t>, //you have to </a:t>
            </a:r>
            <a:r>
              <a:rPr lang="en-GB" sz="2800" b="0" i="0" u="none" strike="noStrike" cap="none">
                <a:solidFill>
                  <a:srgbClr val="FF0000"/>
                </a:solidFill>
                <a:latin typeface="Calibri"/>
                <a:ea typeface="Calibri"/>
                <a:cs typeface="Calibri"/>
                <a:sym typeface="Calibri"/>
              </a:rPr>
              <a:t>hang</a:t>
            </a:r>
            <a:r>
              <a:rPr lang="en-GB" sz="2800" b="0" i="0" u="none" strike="noStrike" cap="none">
                <a:solidFill>
                  <a:srgbClr val="000000"/>
                </a:solidFill>
                <a:latin typeface="Calibri"/>
                <a:ea typeface="Calibri"/>
                <a:cs typeface="Calibri"/>
                <a:sym typeface="Calibri"/>
              </a:rPr>
              <a:t> </a:t>
            </a:r>
            <a:r>
              <a:rPr lang="en-GB" sz="2800" b="0" i="0" u="none" strike="noStrike" cap="none">
                <a:solidFill>
                  <a:srgbClr val="FF0000"/>
                </a:solidFill>
                <a:latin typeface="Calibri"/>
                <a:ea typeface="Calibri"/>
                <a:cs typeface="Calibri"/>
                <a:sym typeface="Calibri"/>
              </a:rPr>
              <a:t>(on)</a:t>
            </a:r>
            <a:r>
              <a:rPr lang="en-GB" sz="2800" b="0" i="0" u="none" strike="noStrike" cap="none">
                <a:solidFill>
                  <a:srgbClr val="000000"/>
                </a:solidFill>
                <a:latin typeface="Calibri"/>
                <a:ea typeface="Calibri"/>
                <a:cs typeface="Calibri"/>
                <a:sym typeface="Calibri"/>
              </a:rPr>
              <a:t> and </a:t>
            </a:r>
            <a:r>
              <a:rPr lang="en-GB" sz="2800" b="0" i="0" u="none" strike="noStrike" cap="none">
                <a:solidFill>
                  <a:srgbClr val="FF0000"/>
                </a:solidFill>
                <a:latin typeface="Calibri"/>
                <a:ea typeface="Calibri"/>
                <a:cs typeface="Calibri"/>
                <a:sym typeface="Calibri"/>
              </a:rPr>
              <a:t>struggle</a:t>
            </a:r>
            <a:r>
              <a:rPr lang="en-GB" sz="2800" b="0" i="0" u="none" strike="noStrike" cap="none">
                <a:solidFill>
                  <a:srgbClr val="000000"/>
                </a:solidFill>
                <a:latin typeface="Calibri"/>
                <a:ea typeface="Calibri"/>
                <a:cs typeface="Calibri"/>
                <a:sym typeface="Calibri"/>
              </a:rPr>
              <a:t> through the </a:t>
            </a:r>
            <a:r>
              <a:rPr lang="en-GB" sz="2800" b="0" i="0" u="none" strike="noStrike" cap="none">
                <a:solidFill>
                  <a:srgbClr val="FF0000"/>
                </a:solidFill>
                <a:latin typeface="Calibri"/>
                <a:ea typeface="Calibri"/>
                <a:cs typeface="Calibri"/>
                <a:sym typeface="Calibri"/>
              </a:rPr>
              <a:t>tough times</a:t>
            </a:r>
            <a:r>
              <a:rPr lang="en-GB" sz="2800" b="0" i="0" u="none" strike="noStrike" cap="none">
                <a:solidFill>
                  <a:srgbClr val="000000"/>
                </a:solidFill>
                <a:latin typeface="Calibri"/>
                <a:ea typeface="Calibri"/>
                <a:cs typeface="Calibri"/>
                <a:sym typeface="Calibri"/>
              </a:rPr>
              <a:t>. //If you always do what you can do, //you will never be the one you can be.</a:t>
            </a:r>
            <a:endParaRPr sz="2400" b="0" i="0" u="none" strike="noStrike" cap="none">
              <a:solidFill>
                <a:schemeClr val="dk1"/>
              </a:solidFill>
              <a:latin typeface="Calibri"/>
              <a:ea typeface="Calibri"/>
              <a:cs typeface="Calibri"/>
              <a:sym typeface="Calibri"/>
            </a:endParaRPr>
          </a:p>
          <a:p>
            <a:pPr marL="609585" marR="0" lvl="0" indent="-457188" algn="l" rtl="0">
              <a:lnSpc>
                <a:spcPct val="115000"/>
              </a:lnSpc>
              <a:spcBef>
                <a:spcPts val="0"/>
              </a:spcBef>
              <a:spcAft>
                <a:spcPts val="0"/>
              </a:spcAft>
              <a:buClr>
                <a:srgbClr val="000000"/>
              </a:buClr>
              <a:buSzPts val="1800"/>
              <a:buFont typeface="Arial"/>
              <a:buChar char="●"/>
            </a:pPr>
            <a:r>
              <a:rPr lang="en-GB" sz="2800" b="1" i="0" u="none" strike="noStrike" cap="none">
                <a:solidFill>
                  <a:srgbClr val="000000"/>
                </a:solidFill>
                <a:latin typeface="Calibri"/>
                <a:ea typeface="Calibri"/>
                <a:cs typeface="Calibri"/>
                <a:sym typeface="Calibri"/>
              </a:rPr>
              <a:t>(Lexical items) 23 / (Clauses) 7</a:t>
            </a:r>
            <a:endParaRPr sz="2400" b="0" i="0" u="none" strike="noStrike" cap="none">
              <a:solidFill>
                <a:schemeClr val="dk1"/>
              </a:solidFill>
              <a:latin typeface="Calibri"/>
              <a:ea typeface="Calibri"/>
              <a:cs typeface="Calibri"/>
              <a:sym typeface="Calibri"/>
            </a:endParaRPr>
          </a:p>
          <a:p>
            <a:pPr marL="609585" marR="0" lvl="0" indent="-457188" algn="l" rtl="0">
              <a:lnSpc>
                <a:spcPct val="115000"/>
              </a:lnSpc>
              <a:spcBef>
                <a:spcPts val="0"/>
              </a:spcBef>
              <a:spcAft>
                <a:spcPts val="0"/>
              </a:spcAft>
              <a:buClr>
                <a:srgbClr val="000000"/>
              </a:buClr>
              <a:buSzPts val="1800"/>
              <a:buFont typeface="Arial"/>
              <a:buChar char="●"/>
            </a:pPr>
            <a:r>
              <a:rPr lang="en-GB" sz="2800" b="1" i="0" u="none" strike="noStrike" cap="none">
                <a:solidFill>
                  <a:srgbClr val="000000"/>
                </a:solidFill>
                <a:latin typeface="Calibri"/>
                <a:ea typeface="Calibri"/>
                <a:cs typeface="Calibri"/>
                <a:sym typeface="Calibri"/>
              </a:rPr>
              <a:t>Lexical density=3.29</a:t>
            </a:r>
            <a:endParaRPr sz="24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endParaRPr sz="3959" b="0" i="0" u="none" strike="noStrike" cap="none">
              <a:solidFill>
                <a:schemeClr val="dk1"/>
              </a:solidFill>
              <a:latin typeface="Calibri"/>
              <a:ea typeface="Calibri"/>
              <a:cs typeface="Calibri"/>
              <a:sym typeface="Calibri"/>
            </a:endParaRPr>
          </a:p>
        </p:txBody>
      </p:sp>
      <p:sp>
        <p:nvSpPr>
          <p:cNvPr id="281" name="Shape 28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90000"/>
              </a:lnSpc>
              <a:spcBef>
                <a:spcPts val="0"/>
              </a:spcBef>
              <a:spcAft>
                <a:spcPts val="0"/>
              </a:spcAft>
              <a:buClr>
                <a:srgbClr val="000000"/>
              </a:buClr>
              <a:buSzPts val="1800"/>
              <a:buFont typeface="Arial"/>
              <a:buNone/>
            </a:pPr>
            <a:r>
              <a:rPr lang="en-GB" sz="2800" b="0" i="0" u="none" strike="noStrike" cap="none">
                <a:solidFill>
                  <a:srgbClr val="000000"/>
                </a:solidFill>
                <a:latin typeface="Arial"/>
                <a:ea typeface="Arial"/>
                <a:cs typeface="Arial"/>
                <a:sym typeface="Arial"/>
              </a:rPr>
              <a:t>Crime was </a:t>
            </a:r>
            <a:r>
              <a:rPr lang="en-GB" sz="2800" b="0" i="0" u="none" strike="noStrike" cap="none">
                <a:solidFill>
                  <a:srgbClr val="FF0000"/>
                </a:solidFill>
                <a:latin typeface="Arial"/>
                <a:ea typeface="Arial"/>
                <a:cs typeface="Arial"/>
                <a:sym typeface="Arial"/>
              </a:rPr>
              <a:t>increasing</a:t>
            </a:r>
            <a:r>
              <a:rPr lang="en-GB" sz="2800" b="0" i="0" u="none" strike="noStrike" cap="none">
                <a:solidFill>
                  <a:srgbClr val="000000"/>
                </a:solidFill>
                <a:latin typeface="Arial"/>
                <a:ea typeface="Arial"/>
                <a:cs typeface="Arial"/>
                <a:sym typeface="Arial"/>
              </a:rPr>
              <a:t> rapidly and the police were becoming </a:t>
            </a:r>
            <a:r>
              <a:rPr lang="en-GB" sz="2800" b="0" i="0" u="none" strike="noStrike" cap="none">
                <a:solidFill>
                  <a:srgbClr val="FF0000"/>
                </a:solidFill>
                <a:latin typeface="Arial"/>
                <a:ea typeface="Arial"/>
                <a:cs typeface="Arial"/>
                <a:sym typeface="Arial"/>
              </a:rPr>
              <a:t>concerned</a:t>
            </a:r>
            <a:r>
              <a:rPr lang="en-GB" sz="2800" b="0" i="0" u="none" strike="noStrike" cap="none">
                <a:solidFill>
                  <a:srgbClr val="000000"/>
                </a:solidFill>
                <a:latin typeface="Arial"/>
                <a:ea typeface="Arial"/>
                <a:cs typeface="Arial"/>
                <a:sym typeface="Arial"/>
              </a:rPr>
              <a:t>.</a:t>
            </a:r>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rgbClr val="000000"/>
              </a:solidFill>
              <a:latin typeface="Arial"/>
              <a:ea typeface="Arial"/>
              <a:cs typeface="Arial"/>
              <a:sym typeface="Arial"/>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rgbClr val="000000"/>
              </a:solidFill>
              <a:latin typeface="Arial"/>
              <a:ea typeface="Arial"/>
              <a:cs typeface="Arial"/>
              <a:sym typeface="Arial"/>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rgbClr val="000000"/>
              </a:solidFill>
              <a:latin typeface="Arial"/>
              <a:ea typeface="Arial"/>
              <a:cs typeface="Arial"/>
              <a:sym typeface="Arial"/>
            </a:endParaRPr>
          </a:p>
          <a:p>
            <a:pPr marL="152396" marR="0" lvl="0" indent="0" algn="l" rtl="0">
              <a:lnSpc>
                <a:spcPct val="90000"/>
              </a:lnSpc>
              <a:spcBef>
                <a:spcPts val="0"/>
              </a:spcBef>
              <a:spcAft>
                <a:spcPts val="0"/>
              </a:spcAft>
              <a:buClr>
                <a:srgbClr val="000000"/>
              </a:buClr>
              <a:buSzPts val="1800"/>
              <a:buFont typeface="Arial"/>
              <a:buNone/>
            </a:pPr>
            <a:r>
              <a:rPr lang="en-GB" sz="2800" b="0" i="0" u="none" strike="noStrike" cap="none">
                <a:solidFill>
                  <a:srgbClr val="000000"/>
                </a:solidFill>
                <a:latin typeface="Arial"/>
                <a:ea typeface="Arial"/>
                <a:cs typeface="Arial"/>
                <a:sym typeface="Arial"/>
              </a:rPr>
              <a:t>The rapid </a:t>
            </a:r>
            <a:r>
              <a:rPr lang="en-GB" sz="2800" b="0" i="0" u="none" strike="noStrike" cap="none">
                <a:solidFill>
                  <a:schemeClr val="accent2"/>
                </a:solidFill>
                <a:latin typeface="Arial"/>
                <a:ea typeface="Arial"/>
                <a:cs typeface="Arial"/>
                <a:sym typeface="Arial"/>
              </a:rPr>
              <a:t>increase</a:t>
            </a:r>
            <a:r>
              <a:rPr lang="en-GB" sz="2800" b="0" i="0" u="none" strike="noStrike" cap="none">
                <a:solidFill>
                  <a:srgbClr val="000000"/>
                </a:solidFill>
                <a:latin typeface="Arial"/>
                <a:ea typeface="Arial"/>
                <a:cs typeface="Arial"/>
                <a:sym typeface="Arial"/>
              </a:rPr>
              <a:t> in crime was causing </a:t>
            </a:r>
            <a:r>
              <a:rPr lang="en-GB" sz="2800" b="0" i="0" u="none" strike="noStrike" cap="none">
                <a:solidFill>
                  <a:schemeClr val="accent2"/>
                </a:solidFill>
                <a:latin typeface="Arial"/>
                <a:ea typeface="Arial"/>
                <a:cs typeface="Arial"/>
                <a:sym typeface="Arial"/>
              </a:rPr>
              <a:t>concern</a:t>
            </a:r>
            <a:r>
              <a:rPr lang="en-GB" sz="2800" b="0" i="0" u="none" strike="noStrike" cap="none">
                <a:solidFill>
                  <a:srgbClr val="000000"/>
                </a:solidFill>
                <a:latin typeface="Arial"/>
                <a:ea typeface="Arial"/>
                <a:cs typeface="Arial"/>
                <a:sym typeface="Arial"/>
              </a:rPr>
              <a:t> among the police.</a:t>
            </a: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cxnSp>
        <p:nvCxnSpPr>
          <p:cNvPr id="282" name="Shape 282"/>
          <p:cNvCxnSpPr/>
          <p:nvPr/>
        </p:nvCxnSpPr>
        <p:spPr>
          <a:xfrm flipH="1">
            <a:off x="2920753" y="1970843"/>
            <a:ext cx="88777" cy="1597980"/>
          </a:xfrm>
          <a:prstGeom prst="straightConnector1">
            <a:avLst/>
          </a:prstGeom>
          <a:noFill/>
          <a:ln w="28575" cap="flat" cmpd="sng">
            <a:solidFill>
              <a:schemeClr val="accent1"/>
            </a:solidFill>
            <a:prstDash val="solid"/>
            <a:miter lim="800000"/>
            <a:headEnd type="none" w="sm" len="sm"/>
            <a:tailEnd type="triangle" w="med" len="med"/>
          </a:ln>
        </p:spPr>
      </p:cxnSp>
      <p:cxnSp>
        <p:nvCxnSpPr>
          <p:cNvPr id="283" name="Shape 283"/>
          <p:cNvCxnSpPr/>
          <p:nvPr/>
        </p:nvCxnSpPr>
        <p:spPr>
          <a:xfrm>
            <a:off x="1677880" y="2396971"/>
            <a:ext cx="5743852" cy="1171852"/>
          </a:xfrm>
          <a:prstGeom prst="straightConnector1">
            <a:avLst/>
          </a:prstGeom>
          <a:noFill/>
          <a:ln w="28575" cap="flat" cmpd="sng">
            <a:solidFill>
              <a:schemeClr val="accent1"/>
            </a:solidFill>
            <a:prstDash val="solid"/>
            <a:miter lim="800000"/>
            <a:headEnd type="none" w="sm" len="sm"/>
            <a:tailEnd type="triangle" w="med" len="med"/>
          </a:ln>
        </p:spPr>
      </p:cxnSp>
      <p:sp>
        <p:nvSpPr>
          <p:cNvPr id="284" name="Shape 284"/>
          <p:cNvSpPr/>
          <p:nvPr/>
        </p:nvSpPr>
        <p:spPr>
          <a:xfrm>
            <a:off x="580300" y="3470625"/>
            <a:ext cx="10902300" cy="1171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84"/>
                                        </p:tgtEl>
                                      </p:cBhvr>
                                    </p:animEffect>
                                    <p:set>
                                      <p:cBhvr>
                                        <p:cTn id="7" dur="1" fill="hold">
                                          <p:stCondLst>
                                            <p:cond delay="1000"/>
                                          </p:stCondLst>
                                        </p:cTn>
                                        <p:tgtEl>
                                          <p:spTgt spid="2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20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gtEl>
                                        <p:attrNameLst>
                                          <p:attrName>style.visibility</p:attrName>
                                        </p:attrNameLst>
                                      </p:cBhvr>
                                      <p:to>
                                        <p:strVal val="visible"/>
                                      </p:to>
                                    </p:set>
                                    <p:animEffect transition="in" filter="fade">
                                      <p:cBhvr>
                                        <p:cTn id="17" dur="2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89" name="Shape 289"/>
          <p:cNvGraphicFramePr/>
          <p:nvPr/>
        </p:nvGraphicFramePr>
        <p:xfrm>
          <a:off x="648069" y="710215"/>
          <a:ext cx="3000000" cy="3000000"/>
        </p:xfrm>
        <a:graphic>
          <a:graphicData uri="http://schemas.openxmlformats.org/drawingml/2006/table">
            <a:tbl>
              <a:tblPr>
                <a:noFill/>
                <a:tableStyleId>{946FE7DA-04B4-4FEE-BDE1-C875B47D88CE}</a:tableStyleId>
              </a:tblPr>
              <a:tblGrid>
                <a:gridCol w="5282225">
                  <a:extLst>
                    <a:ext uri="{9D8B030D-6E8A-4147-A177-3AD203B41FA5}">
                      <a16:colId xmlns:a16="http://schemas.microsoft.com/office/drawing/2014/main" val="20000"/>
                    </a:ext>
                  </a:extLst>
                </a:gridCol>
                <a:gridCol w="5282225">
                  <a:extLst>
                    <a:ext uri="{9D8B030D-6E8A-4147-A177-3AD203B41FA5}">
                      <a16:colId xmlns:a16="http://schemas.microsoft.com/office/drawing/2014/main" val="20001"/>
                    </a:ext>
                  </a:extLst>
                </a:gridCol>
              </a:tblGrid>
              <a:tr h="704375">
                <a:tc>
                  <a:txBody>
                    <a:bodyPr/>
                    <a:lstStyle/>
                    <a:p>
                      <a:pPr marL="0" marR="0" lvl="0" indent="0" algn="l" rtl="0">
                        <a:spcBef>
                          <a:spcPts val="0"/>
                        </a:spcBef>
                        <a:spcAft>
                          <a:spcPts val="0"/>
                        </a:spcAft>
                        <a:buNone/>
                      </a:pPr>
                      <a:r>
                        <a:rPr lang="en-GB" sz="1800" b="1" i="0" u="none" strike="noStrike" cap="none">
                          <a:solidFill>
                            <a:srgbClr val="000000"/>
                          </a:solidFill>
                          <a:latin typeface="Arial"/>
                          <a:ea typeface="Arial"/>
                          <a:cs typeface="Arial"/>
                          <a:sym typeface="Arial"/>
                        </a:rPr>
                        <a:t>Informal</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i="0" u="none" strike="noStrike" cap="none">
                          <a:solidFill>
                            <a:srgbClr val="000000"/>
                          </a:solidFill>
                          <a:latin typeface="Arial"/>
                          <a:ea typeface="Arial"/>
                          <a:cs typeface="Arial"/>
                          <a:sym typeface="Arial"/>
                        </a:rPr>
                        <a:t>Formal</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24525">
                <a:tc>
                  <a:txBody>
                    <a:bodyPr/>
                    <a:lstStyle/>
                    <a:p>
                      <a:pPr marL="0" marR="0" lvl="0" indent="0" algn="l" rtl="0">
                        <a:spcBef>
                          <a:spcPts val="0"/>
                        </a:spcBef>
                        <a:spcAft>
                          <a:spcPts val="0"/>
                        </a:spcAft>
                        <a:buNone/>
                      </a:pPr>
                      <a:r>
                        <a:rPr lang="en-GB" sz="1800" b="0" i="0" u="none" strike="noStrike" cap="none">
                          <a:solidFill>
                            <a:srgbClr val="000000"/>
                          </a:solidFill>
                          <a:latin typeface="Arial"/>
                          <a:ea typeface="Arial"/>
                          <a:cs typeface="Arial"/>
                          <a:sym typeface="Arial"/>
                        </a:rPr>
                        <a:t>Crime was increasing rapidly and the police were becoming concerned</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GB" sz="1800" b="0" i="0" u="none" strike="noStrike" cap="none">
                          <a:solidFill>
                            <a:srgbClr val="000000"/>
                          </a:solidFill>
                          <a:latin typeface="Arial"/>
                          <a:ea typeface="Arial"/>
                          <a:cs typeface="Arial"/>
                          <a:sym typeface="Arial"/>
                        </a:rPr>
                        <a:t>The rapid increase in crime was causing concern among the police.</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44675">
                <a:tc>
                  <a:txBody>
                    <a:bodyPr/>
                    <a:lstStyle/>
                    <a:p>
                      <a:pPr marL="0" marR="0" lvl="0" indent="0" algn="l" rtl="0">
                        <a:spcBef>
                          <a:spcPts val="0"/>
                        </a:spcBef>
                        <a:spcAft>
                          <a:spcPts val="0"/>
                        </a:spcAft>
                        <a:buNone/>
                      </a:pPr>
                      <a:r>
                        <a:rPr lang="en-GB" sz="1800" b="0" i="0" u="none" strike="noStrike" cap="none">
                          <a:solidFill>
                            <a:srgbClr val="000000"/>
                          </a:solidFill>
                          <a:latin typeface="Arial"/>
                          <a:ea typeface="Arial"/>
                          <a:cs typeface="Arial"/>
                          <a:sym typeface="Arial"/>
                        </a:rPr>
                        <a:t>Germany invaded Poland in 1939. This immediately caused World War Two to break out.</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GB" sz="1800" b="0" i="0" u="none" strike="noStrike" cap="none">
                          <a:solidFill>
                            <a:srgbClr val="000000"/>
                          </a:solidFill>
                          <a:latin typeface="Arial"/>
                          <a:ea typeface="Arial"/>
                          <a:cs typeface="Arial"/>
                          <a:sym typeface="Arial"/>
                        </a:rPr>
                        <a:t>Germany’s invasion of Poland in 1939 was the immediate cause of the outbreak of World War Two</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544675">
                <a:tc>
                  <a:txBody>
                    <a:bodyPr/>
                    <a:lstStyle/>
                    <a:p>
                      <a:pPr marL="0" marR="0" lvl="0" indent="0" algn="l" rtl="0">
                        <a:spcBef>
                          <a:spcPts val="0"/>
                        </a:spcBef>
                        <a:spcAft>
                          <a:spcPts val="0"/>
                        </a:spcAft>
                        <a:buNone/>
                      </a:pPr>
                      <a:r>
                        <a:rPr lang="en-GB" sz="1800" b="0" i="0" u="none" strike="noStrike" cap="none">
                          <a:solidFill>
                            <a:srgbClr val="000000"/>
                          </a:solidFill>
                          <a:latin typeface="Arial"/>
                          <a:ea typeface="Arial"/>
                          <a:cs typeface="Arial"/>
                          <a:sym typeface="Arial"/>
                        </a:rPr>
                        <a:t>We engaged staff in the initiative by encouraging them to attend lunchtime meetings</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GB" sz="1800" b="0" i="0" u="none" strike="noStrike" cap="none">
                          <a:solidFill>
                            <a:srgbClr val="000000"/>
                          </a:solidFill>
                          <a:latin typeface="Arial"/>
                          <a:ea typeface="Arial"/>
                          <a:cs typeface="Arial"/>
                          <a:sym typeface="Arial"/>
                        </a:rPr>
                        <a:t>The engagement of staff in the initiative was encouraged by attendance at lunchtime meetings</a:t>
                      </a:r>
                      <a:endParaRPr sz="18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90" name="Shape 290"/>
          <p:cNvSpPr/>
          <p:nvPr/>
        </p:nvSpPr>
        <p:spPr>
          <a:xfrm>
            <a:off x="1192014" y="6101566"/>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
            </a:r>
            <a:br>
              <a:rPr lang="en-GB"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Source: https://theplenary.wordpress.com/tag/formality/</a:t>
            </a: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
            </a:r>
            <a:br>
              <a:rPr lang="en-GB"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15600" y="485775"/>
            <a:ext cx="11360800" cy="5606058"/>
          </a:xfrm>
          <a:prstGeom prst="rect">
            <a:avLst/>
          </a:prstGeom>
          <a:noFill/>
          <a:ln>
            <a:noFill/>
          </a:ln>
        </p:spPr>
        <p:txBody>
          <a:bodyPr spcFirstLastPara="1" wrap="square" lIns="91425" tIns="91425" rIns="91425" bIns="91425" anchor="t" anchorCtr="0">
            <a:noAutofit/>
          </a:bodyPr>
          <a:lstStyle/>
          <a:p>
            <a:pPr marL="152396" marR="0" lvl="0" indent="0" algn="l" rtl="0">
              <a:lnSpc>
                <a:spcPct val="115000"/>
              </a:lnSpc>
              <a:spcBef>
                <a:spcPts val="0"/>
              </a:spcBef>
              <a:spcAft>
                <a:spcPts val="0"/>
              </a:spcAft>
              <a:buClr>
                <a:srgbClr val="000000"/>
              </a:buClr>
              <a:buSzPts val="1800"/>
              <a:buFont typeface="Arial"/>
              <a:buNone/>
            </a:pPr>
            <a:r>
              <a:rPr lang="en-GB" sz="2000" b="0" i="0" u="none" strike="noStrike" cap="none">
                <a:solidFill>
                  <a:srgbClr val="000000"/>
                </a:solidFill>
                <a:latin typeface="Calibri"/>
                <a:ea typeface="Calibri"/>
                <a:cs typeface="Calibri"/>
                <a:sym typeface="Calibri"/>
              </a:rPr>
              <a:t>The first </a:t>
            </a:r>
            <a:r>
              <a:rPr lang="en-GB" sz="2000" b="0" i="0" u="none" strike="noStrike" cap="none">
                <a:solidFill>
                  <a:srgbClr val="FF0000"/>
                </a:solidFill>
                <a:latin typeface="Calibri"/>
                <a:ea typeface="Calibri"/>
                <a:cs typeface="Calibri"/>
                <a:sym typeface="Calibri"/>
              </a:rPr>
              <a:t>reason</a:t>
            </a:r>
            <a:r>
              <a:rPr lang="en-GB" sz="2000" b="0" i="0" u="none" strike="noStrike" cap="none">
                <a:solidFill>
                  <a:srgbClr val="000000"/>
                </a:solidFill>
                <a:latin typeface="Calibri"/>
                <a:ea typeface="Calibri"/>
                <a:cs typeface="Calibri"/>
                <a:sym typeface="Calibri"/>
              </a:rPr>
              <a:t> why I </a:t>
            </a:r>
            <a:r>
              <a:rPr lang="en-GB" sz="2000" b="0" i="0" u="none" strike="noStrike" cap="none">
                <a:solidFill>
                  <a:srgbClr val="FF0000"/>
                </a:solidFill>
                <a:latin typeface="Calibri"/>
                <a:ea typeface="Calibri"/>
                <a:cs typeface="Calibri"/>
                <a:sym typeface="Calibri"/>
              </a:rPr>
              <a:t>hold</a:t>
            </a:r>
            <a:r>
              <a:rPr lang="en-GB" sz="2000" b="0" i="0" u="none" strike="noStrike" cap="none">
                <a:solidFill>
                  <a:srgbClr val="000000"/>
                </a:solidFill>
                <a:latin typeface="Calibri"/>
                <a:ea typeface="Calibri"/>
                <a:cs typeface="Calibri"/>
                <a:sym typeface="Calibri"/>
              </a:rPr>
              <a:t> this </a:t>
            </a:r>
            <a:r>
              <a:rPr lang="en-GB" sz="2000" b="0" i="0" u="none" strike="noStrike" cap="none">
                <a:solidFill>
                  <a:srgbClr val="FF0000"/>
                </a:solidFill>
                <a:latin typeface="Calibri"/>
                <a:ea typeface="Calibri"/>
                <a:cs typeface="Calibri"/>
                <a:sym typeface="Calibri"/>
              </a:rPr>
              <a:t>opinion</a:t>
            </a:r>
            <a:r>
              <a:rPr lang="en-GB" sz="2000" b="0" i="0" u="none" strike="noStrike" cap="none">
                <a:solidFill>
                  <a:srgbClr val="000000"/>
                </a:solidFill>
                <a:latin typeface="Calibri"/>
                <a:ea typeface="Calibri"/>
                <a:cs typeface="Calibri"/>
                <a:sym typeface="Calibri"/>
              </a:rPr>
              <a:t> is that//</a:t>
            </a:r>
            <a:r>
              <a:rPr lang="en-GB" sz="2000" b="0" i="0" u="none" strike="noStrike" cap="none">
                <a:solidFill>
                  <a:srgbClr val="FF0000"/>
                </a:solidFill>
                <a:latin typeface="Calibri"/>
                <a:ea typeface="Calibri"/>
                <a:cs typeface="Calibri"/>
                <a:sym typeface="Calibri"/>
              </a:rPr>
              <a:t>TESOL class create </a:t>
            </a:r>
            <a:r>
              <a:rPr lang="en-GB" sz="2000" b="0" i="0" u="none" strike="noStrike" cap="none">
                <a:solidFill>
                  <a:srgbClr val="000000"/>
                </a:solidFill>
                <a:latin typeface="Calibri"/>
                <a:ea typeface="Calibri"/>
                <a:cs typeface="Calibri"/>
                <a:sym typeface="Calibri"/>
              </a:rPr>
              <a:t>a </a:t>
            </a:r>
            <a:r>
              <a:rPr lang="en-GB" sz="2000" b="0" i="0" u="none" strike="noStrike" cap="none">
                <a:solidFill>
                  <a:srgbClr val="FF0000"/>
                </a:solidFill>
                <a:latin typeface="Calibri"/>
                <a:ea typeface="Calibri"/>
                <a:cs typeface="Calibri"/>
                <a:sym typeface="Calibri"/>
              </a:rPr>
              <a:t>perfect environment </a:t>
            </a:r>
            <a:r>
              <a:rPr lang="en-GB" sz="2000" b="0" i="0" u="none" strike="noStrike" cap="none">
                <a:solidFill>
                  <a:srgbClr val="000000"/>
                </a:solidFill>
                <a:latin typeface="Calibri"/>
                <a:ea typeface="Calibri"/>
                <a:cs typeface="Calibri"/>
                <a:sym typeface="Calibri"/>
              </a:rPr>
              <a:t>for us to </a:t>
            </a:r>
            <a:r>
              <a:rPr lang="en-GB" sz="2000" b="0" i="0" u="none" strike="noStrike" cap="none">
                <a:solidFill>
                  <a:srgbClr val="FF0000"/>
                </a:solidFill>
                <a:latin typeface="Calibri"/>
                <a:ea typeface="Calibri"/>
                <a:cs typeface="Calibri"/>
                <a:sym typeface="Calibri"/>
              </a:rPr>
              <a:t>speaking</a:t>
            </a:r>
            <a:r>
              <a:rPr lang="en-GB" sz="2000" b="0" i="0" u="none" strike="noStrike" cap="none">
                <a:solidFill>
                  <a:srgbClr val="000000"/>
                </a:solidFill>
                <a:latin typeface="Calibri"/>
                <a:ea typeface="Calibri"/>
                <a:cs typeface="Calibri"/>
                <a:sym typeface="Calibri"/>
              </a:rPr>
              <a:t> the same </a:t>
            </a:r>
            <a:r>
              <a:rPr lang="en-GB" sz="2000" b="0" i="0" u="none" strike="noStrike" cap="none">
                <a:solidFill>
                  <a:srgbClr val="FF0000"/>
                </a:solidFill>
                <a:latin typeface="Calibri"/>
                <a:ea typeface="Calibri"/>
                <a:cs typeface="Calibri"/>
                <a:sym typeface="Calibri"/>
              </a:rPr>
              <a:t>language</a:t>
            </a:r>
            <a:r>
              <a:rPr lang="en-GB" sz="2000" b="0" i="0" u="none" strike="noStrike" cap="none">
                <a:solidFill>
                  <a:srgbClr val="000000"/>
                </a:solidFill>
                <a:latin typeface="Calibri"/>
                <a:ea typeface="Calibri"/>
                <a:cs typeface="Calibri"/>
                <a:sym typeface="Calibri"/>
              </a:rPr>
              <a:t>. //We should </a:t>
            </a:r>
            <a:r>
              <a:rPr lang="en-GB" sz="2000" b="0" i="0" u="none" strike="noStrike" cap="none">
                <a:solidFill>
                  <a:srgbClr val="FF0000"/>
                </a:solidFill>
                <a:latin typeface="Calibri"/>
                <a:ea typeface="Calibri"/>
                <a:cs typeface="Calibri"/>
                <a:sym typeface="Calibri"/>
              </a:rPr>
              <a:t>grasp</a:t>
            </a:r>
            <a:r>
              <a:rPr lang="en-GB" sz="2000" b="0" i="0" u="none" strike="noStrike" cap="none">
                <a:solidFill>
                  <a:srgbClr val="000000"/>
                </a:solidFill>
                <a:latin typeface="Calibri"/>
                <a:ea typeface="Calibri"/>
                <a:cs typeface="Calibri"/>
                <a:sym typeface="Calibri"/>
              </a:rPr>
              <a:t> the </a:t>
            </a:r>
            <a:r>
              <a:rPr lang="en-GB" sz="2000" b="0" i="0" u="none" strike="noStrike" cap="none">
                <a:solidFill>
                  <a:srgbClr val="FF0000"/>
                </a:solidFill>
                <a:latin typeface="Calibri"/>
                <a:ea typeface="Calibri"/>
                <a:cs typeface="Calibri"/>
                <a:sym typeface="Calibri"/>
              </a:rPr>
              <a:t>chance</a:t>
            </a:r>
            <a:r>
              <a:rPr lang="en-GB" sz="2000" b="0" i="0" u="none" strike="noStrike" cap="none">
                <a:solidFill>
                  <a:srgbClr val="000000"/>
                </a:solidFill>
                <a:latin typeface="Calibri"/>
                <a:ea typeface="Calibri"/>
                <a:cs typeface="Calibri"/>
                <a:sym typeface="Calibri"/>
              </a:rPr>
              <a:t> to </a:t>
            </a:r>
            <a:r>
              <a:rPr lang="en-GB" sz="2000" b="0" i="0" u="none" strike="noStrike" cap="none">
                <a:solidFill>
                  <a:srgbClr val="FF0000"/>
                </a:solidFill>
                <a:latin typeface="Calibri"/>
                <a:ea typeface="Calibri"/>
                <a:cs typeface="Calibri"/>
                <a:sym typeface="Calibri"/>
              </a:rPr>
              <a:t>practicing</a:t>
            </a:r>
            <a:r>
              <a:rPr lang="en-GB" sz="2000" b="0" i="0" u="none" strike="noStrike" cap="none">
                <a:solidFill>
                  <a:srgbClr val="000000"/>
                </a:solidFill>
                <a:latin typeface="Calibri"/>
                <a:ea typeface="Calibri"/>
                <a:cs typeface="Calibri"/>
                <a:sym typeface="Calibri"/>
              </a:rPr>
              <a:t> our </a:t>
            </a:r>
            <a:r>
              <a:rPr lang="en-GB" sz="2000" b="0" i="0" u="none" strike="noStrike" cap="none">
                <a:solidFill>
                  <a:srgbClr val="FF0000"/>
                </a:solidFill>
                <a:latin typeface="Calibri"/>
                <a:ea typeface="Calibri"/>
                <a:cs typeface="Calibri"/>
                <a:sym typeface="Calibri"/>
              </a:rPr>
              <a:t>speaking</a:t>
            </a:r>
            <a:r>
              <a:rPr lang="en-GB" sz="2000" b="0" i="0" u="none" strike="noStrike" cap="none">
                <a:solidFill>
                  <a:srgbClr val="000000"/>
                </a:solidFill>
                <a:latin typeface="Calibri"/>
                <a:ea typeface="Calibri"/>
                <a:cs typeface="Calibri"/>
                <a:sym typeface="Calibri"/>
              </a:rPr>
              <a:t>. //Though it is </a:t>
            </a:r>
            <a:r>
              <a:rPr lang="en-GB" sz="2000" b="0" i="0" u="none" strike="noStrike" cap="none">
                <a:solidFill>
                  <a:srgbClr val="FF0000"/>
                </a:solidFill>
                <a:latin typeface="Calibri"/>
                <a:ea typeface="Calibri"/>
                <a:cs typeface="Calibri"/>
                <a:sym typeface="Calibri"/>
              </a:rPr>
              <a:t>hard</a:t>
            </a:r>
            <a:r>
              <a:rPr lang="en-GB" sz="2000" b="0" i="0" u="none" strike="noStrike" cap="none">
                <a:solidFill>
                  <a:srgbClr val="000000"/>
                </a:solidFill>
                <a:latin typeface="Calibri"/>
                <a:ea typeface="Calibri"/>
                <a:cs typeface="Calibri"/>
                <a:sym typeface="Calibri"/>
              </a:rPr>
              <a:t> to </a:t>
            </a:r>
            <a:r>
              <a:rPr lang="en-GB" sz="2000" b="0" i="0" u="none" strike="noStrike" cap="none">
                <a:solidFill>
                  <a:srgbClr val="FF0000"/>
                </a:solidFill>
                <a:latin typeface="Calibri"/>
                <a:ea typeface="Calibri"/>
                <a:cs typeface="Calibri"/>
                <a:sym typeface="Calibri"/>
              </a:rPr>
              <a:t>talk</a:t>
            </a:r>
            <a:r>
              <a:rPr lang="en-GB" sz="2000" b="0" i="0" u="none" strike="noStrike" cap="none">
                <a:solidFill>
                  <a:srgbClr val="000000"/>
                </a:solidFill>
                <a:latin typeface="Calibri"/>
                <a:ea typeface="Calibri"/>
                <a:cs typeface="Calibri"/>
                <a:sym typeface="Calibri"/>
              </a:rPr>
              <a:t> in the </a:t>
            </a:r>
            <a:r>
              <a:rPr lang="en-GB" sz="2000" b="0" i="0" u="none" strike="noStrike" cap="none">
                <a:solidFill>
                  <a:srgbClr val="FF0000"/>
                </a:solidFill>
                <a:latin typeface="Calibri"/>
                <a:ea typeface="Calibri"/>
                <a:cs typeface="Calibri"/>
                <a:sym typeface="Calibri"/>
              </a:rPr>
              <a:t>non-mother tongue </a:t>
            </a:r>
            <a:r>
              <a:rPr lang="en-GB" sz="2000" b="0" i="0" u="none" strike="noStrike" cap="none">
                <a:solidFill>
                  <a:srgbClr val="000000"/>
                </a:solidFill>
                <a:latin typeface="Calibri"/>
                <a:ea typeface="Calibri"/>
                <a:cs typeface="Calibri"/>
                <a:sym typeface="Calibri"/>
              </a:rPr>
              <a:t>at the </a:t>
            </a:r>
            <a:r>
              <a:rPr lang="en-GB" sz="2000" b="0" i="0" u="none" strike="noStrike" cap="none">
                <a:solidFill>
                  <a:srgbClr val="FF0000"/>
                </a:solidFill>
                <a:latin typeface="Calibri"/>
                <a:ea typeface="Calibri"/>
                <a:cs typeface="Calibri"/>
                <a:sym typeface="Calibri"/>
              </a:rPr>
              <a:t>beginning</a:t>
            </a:r>
            <a:r>
              <a:rPr lang="en-GB" sz="2000" b="0" i="0" u="none" strike="noStrike" cap="none">
                <a:solidFill>
                  <a:srgbClr val="000000"/>
                </a:solidFill>
                <a:latin typeface="Calibri"/>
                <a:ea typeface="Calibri"/>
                <a:cs typeface="Calibri"/>
                <a:sym typeface="Calibri"/>
              </a:rPr>
              <a:t>, //you have to </a:t>
            </a:r>
            <a:r>
              <a:rPr lang="en-GB" sz="2000" b="0" i="0" u="none" strike="noStrike" cap="none">
                <a:solidFill>
                  <a:srgbClr val="FF0000"/>
                </a:solidFill>
                <a:latin typeface="Calibri"/>
                <a:ea typeface="Calibri"/>
                <a:cs typeface="Calibri"/>
                <a:sym typeface="Calibri"/>
              </a:rPr>
              <a:t>hang</a:t>
            </a:r>
            <a:r>
              <a:rPr lang="en-GB" sz="2000" b="0" i="0" u="none" strike="noStrike" cap="none">
                <a:solidFill>
                  <a:srgbClr val="000000"/>
                </a:solidFill>
                <a:latin typeface="Calibri"/>
                <a:ea typeface="Calibri"/>
                <a:cs typeface="Calibri"/>
                <a:sym typeface="Calibri"/>
              </a:rPr>
              <a:t> </a:t>
            </a:r>
            <a:r>
              <a:rPr lang="en-GB" sz="2000" b="0" i="0" u="none" strike="noStrike" cap="none">
                <a:solidFill>
                  <a:srgbClr val="FF0000"/>
                </a:solidFill>
                <a:latin typeface="Calibri"/>
                <a:ea typeface="Calibri"/>
                <a:cs typeface="Calibri"/>
                <a:sym typeface="Calibri"/>
              </a:rPr>
              <a:t>(on)</a:t>
            </a:r>
            <a:r>
              <a:rPr lang="en-GB" sz="2000" b="0" i="0" u="none" strike="noStrike" cap="none">
                <a:solidFill>
                  <a:srgbClr val="000000"/>
                </a:solidFill>
                <a:latin typeface="Calibri"/>
                <a:ea typeface="Calibri"/>
                <a:cs typeface="Calibri"/>
                <a:sym typeface="Calibri"/>
              </a:rPr>
              <a:t> and </a:t>
            </a:r>
            <a:r>
              <a:rPr lang="en-GB" sz="2000" b="0" i="0" u="none" strike="noStrike" cap="none">
                <a:solidFill>
                  <a:srgbClr val="FF0000"/>
                </a:solidFill>
                <a:latin typeface="Calibri"/>
                <a:ea typeface="Calibri"/>
                <a:cs typeface="Calibri"/>
                <a:sym typeface="Calibri"/>
              </a:rPr>
              <a:t>struggle</a:t>
            </a:r>
            <a:r>
              <a:rPr lang="en-GB" sz="2000" b="0" i="0" u="none" strike="noStrike" cap="none">
                <a:solidFill>
                  <a:srgbClr val="000000"/>
                </a:solidFill>
                <a:latin typeface="Calibri"/>
                <a:ea typeface="Calibri"/>
                <a:cs typeface="Calibri"/>
                <a:sym typeface="Calibri"/>
              </a:rPr>
              <a:t> through the </a:t>
            </a:r>
            <a:r>
              <a:rPr lang="en-GB" sz="2000" b="0" i="0" u="none" strike="noStrike" cap="none">
                <a:solidFill>
                  <a:srgbClr val="FF0000"/>
                </a:solidFill>
                <a:latin typeface="Calibri"/>
                <a:ea typeface="Calibri"/>
                <a:cs typeface="Calibri"/>
                <a:sym typeface="Calibri"/>
              </a:rPr>
              <a:t>tough times</a:t>
            </a:r>
            <a:r>
              <a:rPr lang="en-GB" sz="2000" b="0" i="0" u="none" strike="noStrike" cap="none">
                <a:solidFill>
                  <a:srgbClr val="000000"/>
                </a:solidFill>
                <a:latin typeface="Calibri"/>
                <a:ea typeface="Calibri"/>
                <a:cs typeface="Calibri"/>
                <a:sym typeface="Calibri"/>
              </a:rPr>
              <a:t>. //If you always do what you can do, //you will never be the one you can be.</a:t>
            </a:r>
            <a:endParaRPr sz="2000" b="0" i="0" u="none" strike="noStrike" cap="none">
              <a:solidFill>
                <a:schemeClr val="dk1"/>
              </a:solidFill>
              <a:latin typeface="Calibri"/>
              <a:ea typeface="Calibri"/>
              <a:cs typeface="Calibri"/>
              <a:sym typeface="Calibri"/>
            </a:endParaRPr>
          </a:p>
          <a:p>
            <a:pPr marL="609585" marR="0" lvl="0" indent="-457188" algn="l" rtl="0">
              <a:lnSpc>
                <a:spcPct val="115000"/>
              </a:lnSpc>
              <a:spcBef>
                <a:spcPts val="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(Lexical items) 23 / (Clauses) 7</a:t>
            </a:r>
            <a:endParaRPr sz="2000" b="0" i="0" u="none" strike="noStrike" cap="none">
              <a:solidFill>
                <a:schemeClr val="dk1"/>
              </a:solidFill>
              <a:latin typeface="Calibri"/>
              <a:ea typeface="Calibri"/>
              <a:cs typeface="Calibri"/>
              <a:sym typeface="Calibri"/>
            </a:endParaRPr>
          </a:p>
          <a:p>
            <a:pPr marL="609585" marR="0" lvl="0" indent="-457188" algn="l" rtl="0">
              <a:lnSpc>
                <a:spcPct val="115000"/>
              </a:lnSpc>
              <a:spcBef>
                <a:spcPts val="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Lexical density=3.29</a:t>
            </a:r>
            <a:endParaRPr sz="20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
        <p:nvSpPr>
          <p:cNvPr id="296" name="Shape 296"/>
          <p:cNvSpPr/>
          <p:nvPr/>
        </p:nvSpPr>
        <p:spPr>
          <a:xfrm>
            <a:off x="415600" y="3044644"/>
            <a:ext cx="11281100" cy="1990288"/>
          </a:xfrm>
          <a:prstGeom prst="rect">
            <a:avLst/>
          </a:prstGeom>
          <a:noFill/>
          <a:ln>
            <a:noFill/>
          </a:ln>
        </p:spPr>
        <p:txBody>
          <a:bodyPr spcFirstLastPara="1" wrap="square" lIns="91425" tIns="45700" rIns="91425" bIns="45700" anchor="t" anchorCtr="0">
            <a:noAutofit/>
          </a:bodyPr>
          <a:lstStyle/>
          <a:p>
            <a:pPr marL="152396" marR="0" lvl="0" indent="0" algn="l" rtl="0">
              <a:lnSpc>
                <a:spcPct val="115000"/>
              </a:lnSpc>
              <a:spcBef>
                <a:spcPts val="0"/>
              </a:spcBef>
              <a:spcAft>
                <a:spcPts val="0"/>
              </a:spcAft>
              <a:buClr>
                <a:srgbClr val="000000"/>
              </a:buClr>
              <a:buSzPts val="2000"/>
              <a:buFont typeface="Calibri"/>
              <a:buNone/>
            </a:pPr>
            <a:r>
              <a:rPr lang="en-GB" sz="2000">
                <a:solidFill>
                  <a:srgbClr val="000000"/>
                </a:solidFill>
                <a:latin typeface="Calibri"/>
                <a:ea typeface="Calibri"/>
                <a:cs typeface="Calibri"/>
                <a:sym typeface="Calibri"/>
              </a:rPr>
              <a:t>The first </a:t>
            </a:r>
            <a:r>
              <a:rPr lang="en-GB" sz="2000">
                <a:solidFill>
                  <a:srgbClr val="FF0000"/>
                </a:solidFill>
                <a:latin typeface="Calibri"/>
                <a:ea typeface="Calibri"/>
                <a:cs typeface="Calibri"/>
                <a:sym typeface="Calibri"/>
              </a:rPr>
              <a:t>reason</a:t>
            </a:r>
            <a:r>
              <a:rPr lang="en-GB" sz="2000">
                <a:solidFill>
                  <a:srgbClr val="000000"/>
                </a:solidFill>
                <a:latin typeface="Calibri"/>
                <a:ea typeface="Calibri"/>
                <a:cs typeface="Calibri"/>
                <a:sym typeface="Calibri"/>
              </a:rPr>
              <a:t> for this is that//</a:t>
            </a:r>
            <a:r>
              <a:rPr lang="en-GB" sz="2000">
                <a:solidFill>
                  <a:srgbClr val="FF0000"/>
                </a:solidFill>
                <a:latin typeface="Calibri"/>
                <a:ea typeface="Calibri"/>
                <a:cs typeface="Calibri"/>
                <a:sym typeface="Calibri"/>
              </a:rPr>
              <a:t>TESOL classes create</a:t>
            </a:r>
            <a:r>
              <a:rPr lang="en-GB" sz="2000">
                <a:solidFill>
                  <a:srgbClr val="000000"/>
                </a:solidFill>
                <a:latin typeface="Calibri"/>
                <a:ea typeface="Calibri"/>
                <a:cs typeface="Calibri"/>
                <a:sym typeface="Calibri"/>
              </a:rPr>
              <a:t> the </a:t>
            </a:r>
            <a:r>
              <a:rPr lang="en-GB" sz="2000">
                <a:solidFill>
                  <a:srgbClr val="FF0000"/>
                </a:solidFill>
                <a:latin typeface="Calibri"/>
                <a:ea typeface="Calibri"/>
                <a:cs typeface="Calibri"/>
                <a:sym typeface="Calibri"/>
              </a:rPr>
              <a:t>perfect environment </a:t>
            </a:r>
            <a:r>
              <a:rPr lang="en-GB" sz="2000">
                <a:solidFill>
                  <a:srgbClr val="000000"/>
                </a:solidFill>
                <a:latin typeface="Calibri"/>
                <a:ea typeface="Calibri"/>
                <a:cs typeface="Calibri"/>
                <a:sym typeface="Calibri"/>
              </a:rPr>
              <a:t>for </a:t>
            </a:r>
            <a:r>
              <a:rPr lang="en-GB" sz="2000">
                <a:solidFill>
                  <a:srgbClr val="FF0000"/>
                </a:solidFill>
                <a:latin typeface="Calibri"/>
                <a:ea typeface="Calibri"/>
                <a:cs typeface="Calibri"/>
                <a:sym typeface="Calibri"/>
              </a:rPr>
              <a:t>speaking</a:t>
            </a:r>
            <a:r>
              <a:rPr lang="en-GB" sz="2000">
                <a:solidFill>
                  <a:srgbClr val="000000"/>
                </a:solidFill>
                <a:latin typeface="Calibri"/>
                <a:ea typeface="Calibri"/>
                <a:cs typeface="Calibri"/>
                <a:sym typeface="Calibri"/>
              </a:rPr>
              <a:t> the </a:t>
            </a:r>
            <a:r>
              <a:rPr lang="en-GB" sz="2000">
                <a:solidFill>
                  <a:srgbClr val="FF0000"/>
                </a:solidFill>
                <a:latin typeface="Calibri"/>
                <a:ea typeface="Calibri"/>
                <a:cs typeface="Calibri"/>
                <a:sym typeface="Calibri"/>
              </a:rPr>
              <a:t>same language</a:t>
            </a:r>
            <a:r>
              <a:rPr lang="en-GB" sz="2000">
                <a:solidFill>
                  <a:srgbClr val="000000"/>
                </a:solidFill>
                <a:latin typeface="Calibri"/>
                <a:ea typeface="Calibri"/>
                <a:cs typeface="Calibri"/>
                <a:sym typeface="Calibri"/>
              </a:rPr>
              <a:t>. //It is </a:t>
            </a:r>
            <a:r>
              <a:rPr lang="en-GB" sz="2000">
                <a:solidFill>
                  <a:srgbClr val="FF0000"/>
                </a:solidFill>
                <a:latin typeface="Calibri"/>
                <a:ea typeface="Calibri"/>
                <a:cs typeface="Calibri"/>
                <a:sym typeface="Calibri"/>
              </a:rPr>
              <a:t>important</a:t>
            </a:r>
            <a:r>
              <a:rPr lang="en-GB" sz="2000">
                <a:latin typeface="Calibri"/>
                <a:ea typeface="Calibri"/>
                <a:cs typeface="Calibri"/>
                <a:sym typeface="Calibri"/>
              </a:rPr>
              <a:t> </a:t>
            </a:r>
            <a:r>
              <a:rPr lang="en-GB" sz="2000">
                <a:solidFill>
                  <a:schemeClr val="dk1"/>
                </a:solidFill>
                <a:latin typeface="Calibri"/>
                <a:ea typeface="Calibri"/>
                <a:cs typeface="Calibri"/>
                <a:sym typeface="Calibri"/>
              </a:rPr>
              <a:t>to</a:t>
            </a:r>
            <a:r>
              <a:rPr lang="en-GB" sz="2000">
                <a:solidFill>
                  <a:srgbClr val="000000"/>
                </a:solidFill>
                <a:latin typeface="Calibri"/>
                <a:ea typeface="Calibri"/>
                <a:cs typeface="Calibri"/>
                <a:sym typeface="Calibri"/>
              </a:rPr>
              <a:t> </a:t>
            </a:r>
            <a:r>
              <a:rPr lang="en-GB" sz="2000">
                <a:solidFill>
                  <a:srgbClr val="FF0000"/>
                </a:solidFill>
                <a:latin typeface="Calibri"/>
                <a:ea typeface="Calibri"/>
                <a:cs typeface="Calibri"/>
                <a:sym typeface="Calibri"/>
              </a:rPr>
              <a:t>practise speaking </a:t>
            </a:r>
            <a:r>
              <a:rPr lang="en-GB" sz="2000">
                <a:solidFill>
                  <a:schemeClr val="dk1"/>
                </a:solidFill>
                <a:latin typeface="Calibri"/>
                <a:ea typeface="Calibri"/>
                <a:cs typeface="Calibri"/>
                <a:sym typeface="Calibri"/>
              </a:rPr>
              <a:t>for a</a:t>
            </a:r>
            <a:r>
              <a:rPr lang="en-GB" sz="2000">
                <a:solidFill>
                  <a:srgbClr val="FF0000"/>
                </a:solidFill>
                <a:latin typeface="Calibri"/>
                <a:ea typeface="Calibri"/>
                <a:cs typeface="Calibri"/>
                <a:sym typeface="Calibri"/>
              </a:rPr>
              <a:t> number </a:t>
            </a:r>
            <a:r>
              <a:rPr lang="en-GB" sz="2000">
                <a:solidFill>
                  <a:schemeClr val="dk1"/>
                </a:solidFill>
                <a:latin typeface="Calibri"/>
                <a:ea typeface="Calibri"/>
                <a:cs typeface="Calibri"/>
                <a:sym typeface="Calibri"/>
              </a:rPr>
              <a:t>of</a:t>
            </a:r>
            <a:r>
              <a:rPr lang="en-GB" sz="2000">
                <a:solidFill>
                  <a:srgbClr val="FF0000"/>
                </a:solidFill>
                <a:latin typeface="Calibri"/>
                <a:ea typeface="Calibri"/>
                <a:cs typeface="Calibri"/>
                <a:sym typeface="Calibri"/>
              </a:rPr>
              <a:t> reasons</a:t>
            </a:r>
            <a:r>
              <a:rPr lang="en-GB" sz="2000">
                <a:solidFill>
                  <a:srgbClr val="000000"/>
                </a:solidFill>
                <a:latin typeface="Calibri"/>
                <a:ea typeface="Calibri"/>
                <a:cs typeface="Calibri"/>
                <a:sym typeface="Calibri"/>
              </a:rPr>
              <a:t>. //</a:t>
            </a:r>
            <a:r>
              <a:rPr lang="en-GB" sz="2000">
                <a:solidFill>
                  <a:srgbClr val="FF0000"/>
                </a:solidFill>
                <a:latin typeface="Calibri"/>
                <a:ea typeface="Calibri"/>
                <a:cs typeface="Calibri"/>
                <a:sym typeface="Calibri"/>
              </a:rPr>
              <a:t>Beginning</a:t>
            </a:r>
            <a:r>
              <a:rPr lang="en-GB" sz="2000">
                <a:solidFill>
                  <a:srgbClr val="000000"/>
                </a:solidFill>
                <a:latin typeface="Calibri"/>
                <a:ea typeface="Calibri"/>
                <a:cs typeface="Calibri"/>
                <a:sym typeface="Calibri"/>
              </a:rPr>
              <a:t> to </a:t>
            </a:r>
            <a:r>
              <a:rPr lang="en-GB" sz="2000">
                <a:solidFill>
                  <a:srgbClr val="FF0000"/>
                </a:solidFill>
                <a:latin typeface="Calibri"/>
                <a:ea typeface="Calibri"/>
                <a:cs typeface="Calibri"/>
                <a:sym typeface="Calibri"/>
              </a:rPr>
              <a:t>learn</a:t>
            </a:r>
            <a:r>
              <a:rPr lang="en-GB" sz="2000">
                <a:solidFill>
                  <a:srgbClr val="000000"/>
                </a:solidFill>
                <a:latin typeface="Calibri"/>
                <a:ea typeface="Calibri"/>
                <a:cs typeface="Calibri"/>
                <a:sym typeface="Calibri"/>
              </a:rPr>
              <a:t> a </a:t>
            </a:r>
            <a:r>
              <a:rPr lang="en-GB" sz="2000">
                <a:solidFill>
                  <a:srgbClr val="FF0000"/>
                </a:solidFill>
                <a:latin typeface="Calibri"/>
                <a:ea typeface="Calibri"/>
                <a:cs typeface="Calibri"/>
                <a:sym typeface="Calibri"/>
              </a:rPr>
              <a:t>language</a:t>
            </a:r>
            <a:r>
              <a:rPr lang="en-GB" sz="2000">
                <a:solidFill>
                  <a:srgbClr val="000000"/>
                </a:solidFill>
                <a:latin typeface="Calibri"/>
                <a:ea typeface="Calibri"/>
                <a:cs typeface="Calibri"/>
                <a:sym typeface="Calibri"/>
              </a:rPr>
              <a:t> </a:t>
            </a:r>
            <a:r>
              <a:rPr lang="en-GB" sz="2000">
                <a:solidFill>
                  <a:srgbClr val="FF0000"/>
                </a:solidFill>
                <a:latin typeface="Calibri"/>
                <a:ea typeface="Calibri"/>
                <a:cs typeface="Calibri"/>
                <a:sym typeface="Calibri"/>
              </a:rPr>
              <a:t>requires hard work </a:t>
            </a:r>
            <a:r>
              <a:rPr lang="en-GB" sz="2000">
                <a:solidFill>
                  <a:srgbClr val="000000"/>
                </a:solidFill>
                <a:latin typeface="Calibri"/>
                <a:ea typeface="Calibri"/>
                <a:cs typeface="Calibri"/>
                <a:sym typeface="Calibri"/>
              </a:rPr>
              <a:t>and </a:t>
            </a:r>
            <a:r>
              <a:rPr lang="en-GB" sz="2000">
                <a:solidFill>
                  <a:srgbClr val="FF0000"/>
                </a:solidFill>
                <a:latin typeface="Calibri"/>
                <a:ea typeface="Calibri"/>
                <a:cs typeface="Calibri"/>
                <a:sym typeface="Calibri"/>
              </a:rPr>
              <a:t>patience</a:t>
            </a:r>
            <a:r>
              <a:rPr lang="en-GB" sz="2000">
                <a:solidFill>
                  <a:srgbClr val="000000"/>
                </a:solidFill>
                <a:latin typeface="Calibri"/>
                <a:ea typeface="Calibri"/>
                <a:cs typeface="Calibri"/>
                <a:sym typeface="Calibri"/>
              </a:rPr>
              <a:t>. //</a:t>
            </a:r>
            <a:r>
              <a:rPr lang="en-GB" sz="2000">
                <a:solidFill>
                  <a:srgbClr val="FF0000"/>
                </a:solidFill>
                <a:latin typeface="Calibri"/>
                <a:ea typeface="Calibri"/>
                <a:cs typeface="Calibri"/>
                <a:sym typeface="Calibri"/>
              </a:rPr>
              <a:t>Doing</a:t>
            </a:r>
            <a:r>
              <a:rPr lang="en-GB" sz="2000">
                <a:solidFill>
                  <a:srgbClr val="000000"/>
                </a:solidFill>
                <a:latin typeface="Calibri"/>
                <a:ea typeface="Calibri"/>
                <a:cs typeface="Calibri"/>
                <a:sym typeface="Calibri"/>
              </a:rPr>
              <a:t> only what has been done before </a:t>
            </a:r>
            <a:r>
              <a:rPr lang="en-GB" sz="2000">
                <a:solidFill>
                  <a:srgbClr val="FF0000"/>
                </a:solidFill>
                <a:latin typeface="Calibri"/>
                <a:ea typeface="Calibri"/>
                <a:cs typeface="Calibri"/>
                <a:sym typeface="Calibri"/>
              </a:rPr>
              <a:t>limits potential</a:t>
            </a:r>
            <a:r>
              <a:rPr lang="en-GB" sz="2000">
                <a:solidFill>
                  <a:srgbClr val="000000"/>
                </a:solidFill>
                <a:latin typeface="Calibri"/>
                <a:ea typeface="Calibri"/>
                <a:cs typeface="Calibri"/>
                <a:sym typeface="Calibri"/>
              </a:rPr>
              <a:t>.</a:t>
            </a:r>
            <a:endParaRPr sz="2000">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000000"/>
              </a:buClr>
              <a:buSzPts val="2000"/>
              <a:buFont typeface="Arial"/>
              <a:buChar char="•"/>
            </a:pPr>
            <a:r>
              <a:rPr lang="en-GB" sz="2000" b="1">
                <a:solidFill>
                  <a:srgbClr val="000000"/>
                </a:solidFill>
                <a:latin typeface="Calibri"/>
                <a:ea typeface="Calibri"/>
                <a:cs typeface="Calibri"/>
                <a:sym typeface="Calibri"/>
              </a:rPr>
              <a:t>  (Lexical items) 25 / (Clauses) 5</a:t>
            </a:r>
            <a:endParaRPr sz="200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000"/>
              <a:buFont typeface="Arial"/>
              <a:buChar char="•"/>
            </a:pPr>
            <a:r>
              <a:rPr lang="en-GB" sz="2000" b="1">
                <a:solidFill>
                  <a:srgbClr val="000000"/>
                </a:solidFill>
                <a:latin typeface="Calibri"/>
                <a:ea typeface="Calibri"/>
                <a:cs typeface="Calibri"/>
                <a:sym typeface="Calibri"/>
              </a:rPr>
              <a:t>  Lexical density=5</a:t>
            </a:r>
            <a:endParaRPr sz="2000">
              <a:solidFill>
                <a:schemeClr val="dk1"/>
              </a:solidFill>
              <a:latin typeface="Calibri"/>
              <a:ea typeface="Calibri"/>
              <a:cs typeface="Calibri"/>
              <a:sym typeface="Calibri"/>
            </a:endParaRPr>
          </a:p>
        </p:txBody>
      </p:sp>
      <p:sp>
        <p:nvSpPr>
          <p:cNvPr id="297" name="Shape 297"/>
          <p:cNvSpPr/>
          <p:nvPr/>
        </p:nvSpPr>
        <p:spPr>
          <a:xfrm>
            <a:off x="266700" y="3028638"/>
            <a:ext cx="11430000" cy="2022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97"/>
                                        </p:tgtEl>
                                      </p:cBhvr>
                                    </p:animEffect>
                                    <p:set>
                                      <p:cBhvr>
                                        <p:cTn id="7" dur="1" fill="hold">
                                          <p:stCondLst>
                                            <p:cond delay="1000"/>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Paragraph 2</a:t>
            </a:r>
            <a:endParaRPr/>
          </a:p>
        </p:txBody>
      </p:sp>
      <p:sp>
        <p:nvSpPr>
          <p:cNvPr id="304" name="Shape 304"/>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Font typeface="Arial"/>
              <a:buNone/>
            </a:pPr>
            <a:r>
              <a:rPr lang="en-GB"/>
              <a:t>To begin with, it is </a:t>
            </a:r>
            <a:r>
              <a:rPr lang="en-GB">
                <a:solidFill>
                  <a:srgbClr val="FF0000"/>
                </a:solidFill>
              </a:rPr>
              <a:t>impolite</a:t>
            </a:r>
            <a:r>
              <a:rPr lang="en-GB"/>
              <a:t> if </a:t>
            </a:r>
            <a:r>
              <a:rPr lang="en-GB">
                <a:solidFill>
                  <a:srgbClr val="FF0000"/>
                </a:solidFill>
              </a:rPr>
              <a:t>Chinese</a:t>
            </a:r>
            <a:r>
              <a:rPr lang="en-GB"/>
              <a:t> always </a:t>
            </a:r>
            <a:r>
              <a:rPr lang="en-GB">
                <a:solidFill>
                  <a:srgbClr val="FF0000"/>
                </a:solidFill>
              </a:rPr>
              <a:t>speak Chinese </a:t>
            </a:r>
            <a:r>
              <a:rPr lang="en-GB"/>
              <a:t>in the </a:t>
            </a:r>
            <a:r>
              <a:rPr lang="en-GB">
                <a:solidFill>
                  <a:srgbClr val="FF0000"/>
                </a:solidFill>
              </a:rPr>
              <a:t>TESOL classroom</a:t>
            </a:r>
            <a:r>
              <a:rPr lang="en-GB"/>
              <a:t>. //We would </a:t>
            </a:r>
            <a:r>
              <a:rPr lang="en-GB">
                <a:solidFill>
                  <a:srgbClr val="FF0000"/>
                </a:solidFill>
              </a:rPr>
              <a:t>ignore</a:t>
            </a:r>
            <a:r>
              <a:rPr lang="en-GB"/>
              <a:t> other </a:t>
            </a:r>
            <a:r>
              <a:rPr lang="en-GB">
                <a:solidFill>
                  <a:srgbClr val="FF0000"/>
                </a:solidFill>
              </a:rPr>
              <a:t>people’s feelings</a:t>
            </a:r>
            <a:r>
              <a:rPr lang="en-GB"/>
              <a:t>, //since we have two </a:t>
            </a:r>
            <a:r>
              <a:rPr lang="en-GB">
                <a:solidFill>
                  <a:srgbClr val="FF0000"/>
                </a:solidFill>
              </a:rPr>
              <a:t>classmates</a:t>
            </a:r>
            <a:r>
              <a:rPr lang="en-GB"/>
              <a:t> and our </a:t>
            </a:r>
            <a:r>
              <a:rPr lang="en-GB">
                <a:solidFill>
                  <a:srgbClr val="FF0000"/>
                </a:solidFill>
              </a:rPr>
              <a:t>tutors</a:t>
            </a:r>
            <a:r>
              <a:rPr lang="en-GB"/>
              <a:t> who cannot </a:t>
            </a:r>
            <a:r>
              <a:rPr lang="en-GB">
                <a:solidFill>
                  <a:srgbClr val="FF0000"/>
                </a:solidFill>
              </a:rPr>
              <a:t>speak</a:t>
            </a:r>
            <a:r>
              <a:rPr lang="en-GB"/>
              <a:t> </a:t>
            </a:r>
            <a:r>
              <a:rPr lang="en-GB">
                <a:solidFill>
                  <a:srgbClr val="FF0000"/>
                </a:solidFill>
              </a:rPr>
              <a:t>Chinese</a:t>
            </a:r>
            <a:r>
              <a:rPr lang="en-GB"/>
              <a:t> //and can’t </a:t>
            </a:r>
            <a:r>
              <a:rPr lang="en-GB">
                <a:solidFill>
                  <a:srgbClr val="FF0000"/>
                </a:solidFill>
              </a:rPr>
              <a:t>understand</a:t>
            </a:r>
            <a:r>
              <a:rPr lang="en-GB"/>
              <a:t> what we are </a:t>
            </a:r>
            <a:r>
              <a:rPr lang="en-GB">
                <a:solidFill>
                  <a:srgbClr val="FF0000"/>
                </a:solidFill>
              </a:rPr>
              <a:t>saying</a:t>
            </a:r>
            <a:r>
              <a:rPr lang="en-GB"/>
              <a:t>. //Also, if the </a:t>
            </a:r>
            <a:r>
              <a:rPr lang="en-GB">
                <a:solidFill>
                  <a:srgbClr val="FF0000"/>
                </a:solidFill>
              </a:rPr>
              <a:t>native tongue </a:t>
            </a:r>
            <a:r>
              <a:rPr lang="en-GB"/>
              <a:t>is </a:t>
            </a:r>
            <a:r>
              <a:rPr lang="en-GB">
                <a:solidFill>
                  <a:srgbClr val="FF0000"/>
                </a:solidFill>
              </a:rPr>
              <a:t>banned</a:t>
            </a:r>
            <a:r>
              <a:rPr lang="en-GB"/>
              <a:t> in the </a:t>
            </a:r>
            <a:r>
              <a:rPr lang="en-GB">
                <a:solidFill>
                  <a:srgbClr val="FF0000"/>
                </a:solidFill>
              </a:rPr>
              <a:t>classroom</a:t>
            </a:r>
            <a:r>
              <a:rPr lang="en-GB"/>
              <a:t>, //we can </a:t>
            </a:r>
            <a:r>
              <a:rPr lang="en-GB">
                <a:solidFill>
                  <a:srgbClr val="FF0000"/>
                </a:solidFill>
              </a:rPr>
              <a:t>create</a:t>
            </a:r>
            <a:r>
              <a:rPr lang="en-GB"/>
              <a:t> an </a:t>
            </a:r>
            <a:r>
              <a:rPr lang="en-GB">
                <a:solidFill>
                  <a:srgbClr val="FF0000"/>
                </a:solidFill>
              </a:rPr>
              <a:t>English environment </a:t>
            </a:r>
            <a:r>
              <a:rPr lang="en-GB"/>
              <a:t>to </a:t>
            </a:r>
            <a:r>
              <a:rPr lang="en-GB">
                <a:solidFill>
                  <a:srgbClr val="FF0000"/>
                </a:solidFill>
              </a:rPr>
              <a:t>help</a:t>
            </a:r>
            <a:r>
              <a:rPr lang="en-GB"/>
              <a:t> us </a:t>
            </a:r>
            <a:r>
              <a:rPr lang="en-GB">
                <a:solidFill>
                  <a:srgbClr val="FF0000"/>
                </a:solidFill>
              </a:rPr>
              <a:t>practise English </a:t>
            </a:r>
            <a:r>
              <a:rPr lang="en-GB"/>
              <a:t>well, especially </a:t>
            </a:r>
            <a:r>
              <a:rPr lang="en-GB">
                <a:solidFill>
                  <a:srgbClr val="FF0000"/>
                </a:solidFill>
              </a:rPr>
              <a:t>English listening </a:t>
            </a:r>
            <a:r>
              <a:rPr lang="en-GB"/>
              <a:t>and </a:t>
            </a:r>
            <a:r>
              <a:rPr lang="en-GB">
                <a:solidFill>
                  <a:srgbClr val="FF0000"/>
                </a:solidFill>
              </a:rPr>
              <a:t>speaking</a:t>
            </a:r>
            <a:r>
              <a:rPr lang="en-GB"/>
              <a:t>, //as it is not </a:t>
            </a:r>
            <a:r>
              <a:rPr lang="en-GB">
                <a:solidFill>
                  <a:srgbClr val="FF0000"/>
                </a:solidFill>
              </a:rPr>
              <a:t>easy</a:t>
            </a:r>
            <a:r>
              <a:rPr lang="en-GB"/>
              <a:t> for us to </a:t>
            </a:r>
            <a:r>
              <a:rPr lang="en-GB">
                <a:solidFill>
                  <a:srgbClr val="FF0000"/>
                </a:solidFill>
              </a:rPr>
              <a:t>find</a:t>
            </a:r>
            <a:r>
              <a:rPr lang="en-GB"/>
              <a:t> an </a:t>
            </a:r>
            <a:r>
              <a:rPr lang="en-GB">
                <a:solidFill>
                  <a:srgbClr val="FF0000"/>
                </a:solidFill>
              </a:rPr>
              <a:t>English environment </a:t>
            </a:r>
            <a:r>
              <a:rPr lang="en-GB"/>
              <a:t>in our </a:t>
            </a:r>
            <a:r>
              <a:rPr lang="en-GB">
                <a:solidFill>
                  <a:srgbClr val="FF0000"/>
                </a:solidFill>
              </a:rPr>
              <a:t>country</a:t>
            </a:r>
            <a:r>
              <a:rPr lang="en-GB"/>
              <a:t>. //What’s more, if </a:t>
            </a:r>
            <a:r>
              <a:rPr lang="en-GB">
                <a:solidFill>
                  <a:srgbClr val="FF0000"/>
                </a:solidFill>
              </a:rPr>
              <a:t>everybody speaks English</a:t>
            </a:r>
            <a:r>
              <a:rPr lang="en-GB"/>
              <a:t> in the </a:t>
            </a:r>
            <a:r>
              <a:rPr lang="en-GB">
                <a:solidFill>
                  <a:srgbClr val="FF0000"/>
                </a:solidFill>
              </a:rPr>
              <a:t>classroom</a:t>
            </a:r>
            <a:r>
              <a:rPr lang="en-GB"/>
              <a:t>, //we can </a:t>
            </a:r>
            <a:r>
              <a:rPr lang="en-GB">
                <a:solidFill>
                  <a:srgbClr val="FF0000"/>
                </a:solidFill>
              </a:rPr>
              <a:t>make</a:t>
            </a:r>
            <a:r>
              <a:rPr lang="en-GB"/>
              <a:t> more </a:t>
            </a:r>
            <a:r>
              <a:rPr lang="en-GB">
                <a:solidFill>
                  <a:srgbClr val="FF0000"/>
                </a:solidFill>
              </a:rPr>
              <a:t>friends</a:t>
            </a:r>
            <a:r>
              <a:rPr lang="en-GB"/>
              <a:t> who are not </a:t>
            </a:r>
            <a:r>
              <a:rPr lang="en-GB">
                <a:solidFill>
                  <a:srgbClr val="FF0000"/>
                </a:solidFill>
              </a:rPr>
              <a:t>Chinese</a:t>
            </a:r>
            <a:r>
              <a:rPr lang="en-GB"/>
              <a:t>.</a:t>
            </a:r>
            <a:endParaRPr/>
          </a:p>
          <a:p>
            <a:pPr marL="0" lvl="0" indent="0" rtl="0">
              <a:lnSpc>
                <a:spcPct val="115000"/>
              </a:lnSpc>
              <a:spcBef>
                <a:spcPts val="0"/>
              </a:spcBef>
              <a:spcAft>
                <a:spcPts val="0"/>
              </a:spcAft>
              <a:buClr>
                <a:schemeClr val="dk1"/>
              </a:buClr>
              <a:buFont typeface="Arial"/>
              <a:buNone/>
            </a:pPr>
            <a:r>
              <a:rPr lang="en-GB" b="1"/>
              <a:t>(Lexical items) 40 / (Clauses) 9</a:t>
            </a:r>
            <a:endParaRPr/>
          </a:p>
          <a:p>
            <a:pPr marL="0" lvl="0" indent="0" rtl="0">
              <a:lnSpc>
                <a:spcPct val="115000"/>
              </a:lnSpc>
              <a:spcBef>
                <a:spcPts val="0"/>
              </a:spcBef>
              <a:spcAft>
                <a:spcPts val="0"/>
              </a:spcAft>
              <a:buClr>
                <a:schemeClr val="dk1"/>
              </a:buClr>
              <a:buFont typeface="Arial"/>
              <a:buNone/>
            </a:pPr>
            <a:r>
              <a:rPr lang="en-GB" b="1"/>
              <a:t>Lexical density=4.45</a:t>
            </a:r>
            <a:endParaRPr/>
          </a:p>
          <a:p>
            <a:pPr marL="152396" lvl="0" indent="0" rtl="0">
              <a:spcBef>
                <a:spcPts val="0"/>
              </a:spcBef>
              <a:spcAft>
                <a:spcPts val="0"/>
              </a:spcAft>
              <a:buClr>
                <a:srgbClr val="FF0000"/>
              </a:buClr>
              <a:buSzPts val="1800"/>
              <a:buFont typeface="Arial"/>
              <a:buNone/>
            </a:pPr>
            <a:endParaRPr>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Writing chestnuts</a:t>
            </a:r>
            <a:endParaRPr sz="4400" b="1" i="0" u="none" strike="noStrike" cap="none">
              <a:solidFill>
                <a:schemeClr val="dk1"/>
              </a:solidFill>
              <a:latin typeface="Calibri"/>
              <a:ea typeface="Calibri"/>
              <a:cs typeface="Calibri"/>
              <a:sym typeface="Calibri"/>
            </a:endParaRPr>
          </a:p>
        </p:txBody>
      </p:sp>
      <p:pic>
        <p:nvPicPr>
          <p:cNvPr id="106" name="Shape 106" descr="https://lh5.googleusercontent.com/sUY6uiQiqGr93PVEG4Xi9ETPvdT9Yvse5NRvWgzPYKOT-vnU5M2r6GQL_rGxm1BpeqzeMqbcYlGsxqEe2DYHD5uj-ra-XQNLzHRKGxvwbUjGJFQ-uZzwAMegEsVuL_tcpRhnHdbjgFA"/>
          <p:cNvPicPr preferRelativeResize="0"/>
          <p:nvPr/>
        </p:nvPicPr>
        <p:blipFill rotWithShape="1">
          <a:blip r:embed="rId3">
            <a:alphaModFix/>
          </a:blip>
          <a:srcRect/>
          <a:stretch/>
        </p:blipFill>
        <p:spPr>
          <a:xfrm>
            <a:off x="8659906" y="3375448"/>
            <a:ext cx="3096021" cy="2992101"/>
          </a:xfrm>
          <a:prstGeom prst="rect">
            <a:avLst/>
          </a:prstGeom>
          <a:noFill/>
          <a:ln>
            <a:noFill/>
          </a:ln>
        </p:spPr>
      </p:pic>
      <p:sp>
        <p:nvSpPr>
          <p:cNvPr id="107" name="Shape 107"/>
          <p:cNvSpPr txBox="1"/>
          <p:nvPr/>
        </p:nvSpPr>
        <p:spPr>
          <a:xfrm>
            <a:off x="9507969" y="6367549"/>
            <a:ext cx="1654233"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800" b="0" i="0" u="none" strike="noStrike" cap="none">
                <a:solidFill>
                  <a:srgbClr val="000000"/>
                </a:solidFill>
                <a:latin typeface="Arial"/>
                <a:ea typeface="Arial"/>
                <a:cs typeface="Arial"/>
                <a:sym typeface="Arial"/>
              </a:rPr>
              <a:t>Source: cartertoons.com</a:t>
            </a:r>
            <a:endParaRPr sz="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Shape 108"/>
          <p:cNvSpPr txBox="1"/>
          <p:nvPr/>
        </p:nvSpPr>
        <p:spPr>
          <a:xfrm>
            <a:off x="589127" y="1640613"/>
            <a:ext cx="11355185" cy="332398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Nowadays/in recent years/with today’s…</a:t>
            </a:r>
            <a:endParaRPr/>
          </a:p>
          <a:p>
            <a:pPr marL="285750" marR="0" lvl="0" indent="-285750" algn="l" rtl="0">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With the development of society…</a:t>
            </a:r>
            <a:endParaRPr/>
          </a:p>
          <a:p>
            <a:pPr marL="285750" marR="0" lvl="0" indent="-285750" algn="l" rtl="0">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Hot topic </a:t>
            </a:r>
            <a:endParaRPr/>
          </a:p>
          <a:p>
            <a:pPr marL="285750" marR="0" lvl="0" indent="-285750" algn="l" rtl="0">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A double-edged sword</a:t>
            </a:r>
            <a:endParaRPr/>
          </a:p>
          <a:p>
            <a:pPr marL="285750" marR="0" lvl="0" indent="-285750" algn="l" rtl="0">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In the modern world</a:t>
            </a:r>
            <a:endParaRPr/>
          </a:p>
          <a:p>
            <a:pPr marL="285750" marR="0" lvl="0" indent="-285750" algn="l" rtl="0">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As we all know</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Shape 109"/>
          <p:cNvSpPr/>
          <p:nvPr/>
        </p:nvSpPr>
        <p:spPr>
          <a:xfrm>
            <a:off x="9364174" y="5952050"/>
            <a:ext cx="1687484" cy="132343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  </a:t>
            </a:r>
            <a:r>
              <a:rPr lang="en-GB" sz="16300" b="0" i="0" u="none" strike="noStrike" cap="none">
                <a:solidFill>
                  <a:schemeClr val="dk1"/>
                </a:solidFill>
                <a:latin typeface="Arial"/>
                <a:ea typeface="Arial"/>
                <a:cs typeface="Arial"/>
                <a:sym typeface="Arial"/>
              </a:rPr>
              <a:t/>
            </a:r>
            <a:br>
              <a:rPr lang="en-GB" sz="163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Source: crystalgraphics.com</a:t>
            </a: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
            </a:r>
            <a:br>
              <a:rPr lang="en-GB"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110" name="Shape 110" descr="https://lh5.googleusercontent.com/xpL1sf_uqwpgdpw1aiiEUHL1ql9pDuv-gJvQeWOOwYXeWrh4XBtsYup4YZjdao_5kJGdjm3nH8QjtFtxtHcDVe4Pmw8j-vMi-8cb15AjAmCYTUNXyD4SC5eTL_yvYn3CoG_u2x9XwZY"/>
          <p:cNvPicPr preferRelativeResize="0"/>
          <p:nvPr/>
        </p:nvPicPr>
        <p:blipFill rotWithShape="1">
          <a:blip r:embed="rId4">
            <a:alphaModFix/>
          </a:blip>
          <a:srcRect/>
          <a:stretch/>
        </p:blipFill>
        <p:spPr>
          <a:xfrm>
            <a:off x="8378762" y="2894535"/>
            <a:ext cx="3565550" cy="36558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0"/>
                                        </p:tgtEl>
                                      </p:cBhvr>
                                    </p:animEffect>
                                    <p:set>
                                      <p:cBhvr>
                                        <p:cTn id="7" dur="1" fill="hold">
                                          <p:stCondLst>
                                            <p:cond delay="2000"/>
                                          </p:stCondLst>
                                        </p:cTn>
                                        <p:tgtEl>
                                          <p:spTgt spid="1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09"/>
                                        </p:tgtEl>
                                      </p:cBhvr>
                                    </p:animEffect>
                                    <p:set>
                                      <p:cBhvr>
                                        <p:cTn id="10" dur="1" fill="hold">
                                          <p:stCondLst>
                                            <p:cond delay="2000"/>
                                          </p:stCondLst>
                                        </p:cTn>
                                        <p:tgtEl>
                                          <p:spTgt spid="10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
                                            <p:txEl>
                                              <p:pRg st="0" end="0"/>
                                            </p:txEl>
                                          </p:spTgt>
                                        </p:tgtEl>
                                        <p:attrNameLst>
                                          <p:attrName>style.visibility</p:attrName>
                                        </p:attrNameLst>
                                      </p:cBhvr>
                                      <p:to>
                                        <p:strVal val="visible"/>
                                      </p:to>
                                    </p:set>
                                    <p:animEffect transition="in" filter="fade">
                                      <p:cBhvr>
                                        <p:cTn id="15" dur="1000"/>
                                        <p:tgtEl>
                                          <p:spTgt spid="10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8">
                                            <p:txEl>
                                              <p:pRg st="1" end="1"/>
                                            </p:txEl>
                                          </p:spTgt>
                                        </p:tgtEl>
                                        <p:attrNameLst>
                                          <p:attrName>style.visibility</p:attrName>
                                        </p:attrNameLst>
                                      </p:cBhvr>
                                      <p:to>
                                        <p:strVal val="visible"/>
                                      </p:to>
                                    </p:set>
                                    <p:animEffect transition="in" filter="fade">
                                      <p:cBhvr>
                                        <p:cTn id="20" dur="1000"/>
                                        <p:tgtEl>
                                          <p:spTgt spid="10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8">
                                            <p:txEl>
                                              <p:pRg st="2" end="2"/>
                                            </p:txEl>
                                          </p:spTgt>
                                        </p:tgtEl>
                                        <p:attrNameLst>
                                          <p:attrName>style.visibility</p:attrName>
                                        </p:attrNameLst>
                                      </p:cBhvr>
                                      <p:to>
                                        <p:strVal val="visible"/>
                                      </p:to>
                                    </p:set>
                                    <p:animEffect transition="in" filter="fade">
                                      <p:cBhvr>
                                        <p:cTn id="25" dur="1000"/>
                                        <p:tgtEl>
                                          <p:spTgt spid="10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xEl>
                                              <p:pRg st="3" end="3"/>
                                            </p:txEl>
                                          </p:spTgt>
                                        </p:tgtEl>
                                        <p:attrNameLst>
                                          <p:attrName>style.visibility</p:attrName>
                                        </p:attrNameLst>
                                      </p:cBhvr>
                                      <p:to>
                                        <p:strVal val="visible"/>
                                      </p:to>
                                    </p:set>
                                    <p:animEffect transition="in" filter="fade">
                                      <p:cBhvr>
                                        <p:cTn id="30" dur="1000"/>
                                        <p:tgtEl>
                                          <p:spTgt spid="10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8">
                                            <p:txEl>
                                              <p:pRg st="4" end="4"/>
                                            </p:txEl>
                                          </p:spTgt>
                                        </p:tgtEl>
                                        <p:attrNameLst>
                                          <p:attrName>style.visibility</p:attrName>
                                        </p:attrNameLst>
                                      </p:cBhvr>
                                      <p:to>
                                        <p:strVal val="visible"/>
                                      </p:to>
                                    </p:set>
                                    <p:animEffect transition="in" filter="fade">
                                      <p:cBhvr>
                                        <p:cTn id="35" dur="1000"/>
                                        <p:tgtEl>
                                          <p:spTgt spid="10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8">
                                            <p:txEl>
                                              <p:pRg st="5" end="5"/>
                                            </p:txEl>
                                          </p:spTgt>
                                        </p:tgtEl>
                                        <p:attrNameLst>
                                          <p:attrName>style.visibility</p:attrName>
                                        </p:attrNameLst>
                                      </p:cBhvr>
                                      <p:to>
                                        <p:strVal val="visible"/>
                                      </p:to>
                                    </p:set>
                                    <p:animEffect transition="in" filter="fade">
                                      <p:cBhvr>
                                        <p:cTn id="40" dur="1000"/>
                                        <p:tgtEl>
                                          <p:spTgt spid="10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8">
                                            <p:txEl>
                                              <p:pRg st="6" end="6"/>
                                            </p:txEl>
                                          </p:spTgt>
                                        </p:tgtEl>
                                        <p:attrNameLst>
                                          <p:attrName>style.visibility</p:attrName>
                                        </p:attrNameLst>
                                      </p:cBhvr>
                                      <p:to>
                                        <p:strVal val="visible"/>
                                      </p:to>
                                    </p:set>
                                    <p:animEffect transition="in" filter="fade">
                                      <p:cBhvr>
                                        <p:cTn id="45" dur="1000"/>
                                        <p:tgtEl>
                                          <p:spTgt spid="1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Collaborative rewrite 1</a:t>
            </a:r>
            <a:endParaRPr sz="3959" b="0" i="0" u="none" strike="noStrike" cap="none">
              <a:solidFill>
                <a:schemeClr val="dk1"/>
              </a:solidFill>
              <a:latin typeface="Calibri"/>
              <a:ea typeface="Calibri"/>
              <a:cs typeface="Calibri"/>
              <a:sym typeface="Calibri"/>
            </a:endParaRPr>
          </a:p>
        </p:txBody>
      </p:sp>
      <p:sp>
        <p:nvSpPr>
          <p:cNvPr id="310" name="Shape 3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105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To begin with, for the </a:t>
            </a:r>
            <a:r>
              <a:rPr lang="en-GB" sz="2800" b="0" i="0" u="none" strike="noStrike" cap="none">
                <a:solidFill>
                  <a:srgbClr val="C00000"/>
                </a:solidFill>
                <a:latin typeface="Calibri"/>
                <a:ea typeface="Calibri"/>
                <a:cs typeface="Calibri"/>
                <a:sym typeface="Calibri"/>
              </a:rPr>
              <a:t>reason</a:t>
            </a:r>
            <a:r>
              <a:rPr lang="en-GB" sz="2800" b="0" i="0" u="none" strike="noStrike" cap="none">
                <a:solidFill>
                  <a:schemeClr val="dk1"/>
                </a:solidFill>
                <a:latin typeface="Calibri"/>
                <a:ea typeface="Calibri"/>
                <a:cs typeface="Calibri"/>
                <a:sym typeface="Calibri"/>
              </a:rPr>
              <a:t> that there are </a:t>
            </a:r>
            <a:r>
              <a:rPr lang="en-GB" sz="2800" b="0" i="0" u="none" strike="noStrike" cap="none">
                <a:solidFill>
                  <a:srgbClr val="C00000"/>
                </a:solidFill>
                <a:latin typeface="Calibri"/>
                <a:ea typeface="Calibri"/>
                <a:cs typeface="Calibri"/>
                <a:sym typeface="Calibri"/>
              </a:rPr>
              <a:t>classmates</a:t>
            </a:r>
            <a:r>
              <a:rPr lang="en-GB" sz="2800" b="0" i="0" u="none" strike="noStrike" cap="none">
                <a:solidFill>
                  <a:schemeClr val="dk1"/>
                </a:solidFill>
                <a:latin typeface="Calibri"/>
                <a:ea typeface="Calibri"/>
                <a:cs typeface="Calibri"/>
                <a:sym typeface="Calibri"/>
              </a:rPr>
              <a:t> and </a:t>
            </a:r>
            <a:r>
              <a:rPr lang="en-GB" sz="2800" b="0" i="0" u="none" strike="noStrike" cap="none">
                <a:solidFill>
                  <a:srgbClr val="C00000"/>
                </a:solidFill>
                <a:latin typeface="Calibri"/>
                <a:ea typeface="Calibri"/>
                <a:cs typeface="Calibri"/>
                <a:sym typeface="Calibri"/>
              </a:rPr>
              <a:t>tutors</a:t>
            </a:r>
            <a:r>
              <a:rPr lang="en-GB" sz="2800" b="0" i="0" u="none" strike="noStrike" cap="none">
                <a:solidFill>
                  <a:schemeClr val="dk1"/>
                </a:solidFill>
                <a:latin typeface="Calibri"/>
                <a:ea typeface="Calibri"/>
                <a:cs typeface="Calibri"/>
                <a:sym typeface="Calibri"/>
              </a:rPr>
              <a:t> who can not </a:t>
            </a:r>
            <a:r>
              <a:rPr lang="en-GB" sz="2800" b="0" i="0" u="none" strike="noStrike" cap="none">
                <a:solidFill>
                  <a:srgbClr val="C00000"/>
                </a:solidFill>
                <a:latin typeface="Calibri"/>
                <a:ea typeface="Calibri"/>
                <a:cs typeface="Calibri"/>
                <a:sym typeface="Calibri"/>
              </a:rPr>
              <a:t>speak Chinese</a:t>
            </a:r>
            <a:r>
              <a:rPr lang="en-GB" sz="2800" b="0" i="0" u="none" strike="noStrike" cap="none">
                <a:solidFill>
                  <a:schemeClr val="dk1"/>
                </a:solidFill>
                <a:latin typeface="Calibri"/>
                <a:ea typeface="Calibri"/>
                <a:cs typeface="Calibri"/>
                <a:sym typeface="Calibri"/>
              </a:rPr>
              <a:t>, it //is </a:t>
            </a:r>
            <a:r>
              <a:rPr lang="en-GB" sz="2800" b="0" i="0" u="none" strike="noStrike" cap="none">
                <a:solidFill>
                  <a:srgbClr val="C00000"/>
                </a:solidFill>
                <a:latin typeface="Calibri"/>
                <a:ea typeface="Calibri"/>
                <a:cs typeface="Calibri"/>
                <a:sym typeface="Calibri"/>
              </a:rPr>
              <a:t>impolite</a:t>
            </a:r>
            <a:r>
              <a:rPr lang="en-GB" sz="2800" b="0" i="0" u="none" strike="noStrike" cap="none">
                <a:solidFill>
                  <a:schemeClr val="dk1"/>
                </a:solidFill>
                <a:latin typeface="Calibri"/>
                <a:ea typeface="Calibri"/>
                <a:cs typeface="Calibri"/>
                <a:sym typeface="Calibri"/>
              </a:rPr>
              <a:t> that </a:t>
            </a:r>
            <a:r>
              <a:rPr lang="en-GB" sz="2800" b="0" i="0" u="none" strike="noStrike" cap="none">
                <a:solidFill>
                  <a:srgbClr val="C00000"/>
                </a:solidFill>
                <a:latin typeface="Calibri"/>
                <a:ea typeface="Calibri"/>
                <a:cs typeface="Calibri"/>
                <a:sym typeface="Calibri"/>
              </a:rPr>
              <a:t>Chinese</a:t>
            </a:r>
            <a:r>
              <a:rPr lang="en-GB" sz="2800" b="0" i="0" u="none" strike="noStrike" cap="none">
                <a:solidFill>
                  <a:schemeClr val="dk1"/>
                </a:solidFill>
                <a:latin typeface="Calibri"/>
                <a:ea typeface="Calibri"/>
                <a:cs typeface="Calibri"/>
                <a:sym typeface="Calibri"/>
              </a:rPr>
              <a:t> always </a:t>
            </a:r>
            <a:r>
              <a:rPr lang="en-GB" sz="2800" b="0" i="0" u="none" strike="noStrike" cap="none">
                <a:solidFill>
                  <a:srgbClr val="C00000"/>
                </a:solidFill>
                <a:latin typeface="Calibri"/>
                <a:ea typeface="Calibri"/>
                <a:cs typeface="Calibri"/>
                <a:sym typeface="Calibri"/>
              </a:rPr>
              <a:t>speak Chinese </a:t>
            </a:r>
            <a:r>
              <a:rPr lang="en-GB" sz="2800" b="0" i="0" u="none" strike="noStrike" cap="none">
                <a:solidFill>
                  <a:schemeClr val="dk1"/>
                </a:solidFill>
                <a:latin typeface="Calibri"/>
                <a:ea typeface="Calibri"/>
                <a:cs typeface="Calibri"/>
                <a:sym typeface="Calibri"/>
              </a:rPr>
              <a:t>in the </a:t>
            </a:r>
            <a:r>
              <a:rPr lang="en-GB" sz="2800" b="0" i="0" u="none" strike="noStrike" cap="none">
                <a:solidFill>
                  <a:srgbClr val="C00000"/>
                </a:solidFill>
                <a:latin typeface="Calibri"/>
                <a:ea typeface="Calibri"/>
                <a:cs typeface="Calibri"/>
                <a:sym typeface="Calibri"/>
              </a:rPr>
              <a:t>TESOL classroom</a:t>
            </a:r>
            <a:r>
              <a:rPr lang="en-GB" sz="2800" b="0" i="0" u="none" strike="noStrike" cap="none">
                <a:solidFill>
                  <a:schemeClr val="dk1"/>
                </a:solidFill>
                <a:latin typeface="Calibri"/>
                <a:ea typeface="Calibri"/>
                <a:cs typeface="Calibri"/>
                <a:sym typeface="Calibri"/>
              </a:rPr>
              <a:t>. //As a result, it would </a:t>
            </a:r>
            <a:r>
              <a:rPr lang="en-GB" sz="2800" b="0" i="0" u="none" strike="noStrike" cap="none">
                <a:solidFill>
                  <a:srgbClr val="C00000"/>
                </a:solidFill>
                <a:latin typeface="Calibri"/>
                <a:ea typeface="Calibri"/>
                <a:cs typeface="Calibri"/>
                <a:sym typeface="Calibri"/>
              </a:rPr>
              <a:t>ignore</a:t>
            </a:r>
            <a:r>
              <a:rPr lang="en-GB" sz="2800" b="0" i="0" u="none" strike="noStrike" cap="none">
                <a:solidFill>
                  <a:schemeClr val="dk1"/>
                </a:solidFill>
                <a:latin typeface="Calibri"/>
                <a:ea typeface="Calibri"/>
                <a:cs typeface="Calibri"/>
                <a:sym typeface="Calibri"/>
              </a:rPr>
              <a:t> other </a:t>
            </a:r>
            <a:r>
              <a:rPr lang="en-GB" sz="2800" b="0" i="0" u="none" strike="noStrike" cap="none">
                <a:solidFill>
                  <a:srgbClr val="C00000"/>
                </a:solidFill>
                <a:latin typeface="Calibri"/>
                <a:ea typeface="Calibri"/>
                <a:cs typeface="Calibri"/>
                <a:sym typeface="Calibri"/>
              </a:rPr>
              <a:t>people’s feelings</a:t>
            </a:r>
            <a:r>
              <a:rPr lang="en-GB" sz="2800" b="0" i="0" u="none" strike="noStrike" cap="none">
                <a:solidFill>
                  <a:schemeClr val="dk1"/>
                </a:solidFill>
                <a:latin typeface="Calibri"/>
                <a:ea typeface="Calibri"/>
                <a:cs typeface="Calibri"/>
                <a:sym typeface="Calibri"/>
              </a:rPr>
              <a:t>. //Meanwhile, </a:t>
            </a:r>
            <a:r>
              <a:rPr lang="en-GB" sz="2800" b="0" i="0" u="none" strike="noStrike" cap="none">
                <a:solidFill>
                  <a:srgbClr val="C00000"/>
                </a:solidFill>
                <a:latin typeface="Calibri"/>
                <a:ea typeface="Calibri"/>
                <a:cs typeface="Calibri"/>
                <a:sym typeface="Calibri"/>
              </a:rPr>
              <a:t>banning</a:t>
            </a:r>
            <a:r>
              <a:rPr lang="en-GB" sz="2800" b="0" i="0" u="none" strike="noStrike" cap="none">
                <a:solidFill>
                  <a:schemeClr val="dk1"/>
                </a:solidFill>
                <a:latin typeface="Calibri"/>
                <a:ea typeface="Calibri"/>
                <a:cs typeface="Calibri"/>
                <a:sym typeface="Calibri"/>
              </a:rPr>
              <a:t> the </a:t>
            </a:r>
            <a:r>
              <a:rPr lang="en-GB" sz="2800" b="0" i="0" u="none" strike="noStrike" cap="none">
                <a:solidFill>
                  <a:srgbClr val="C00000"/>
                </a:solidFill>
                <a:latin typeface="Calibri"/>
                <a:ea typeface="Calibri"/>
                <a:cs typeface="Calibri"/>
                <a:sym typeface="Calibri"/>
              </a:rPr>
              <a:t>native tongue </a:t>
            </a:r>
            <a:r>
              <a:rPr lang="en-GB" sz="2800" b="0" i="0" u="none" strike="noStrike" cap="none">
                <a:solidFill>
                  <a:schemeClr val="dk1"/>
                </a:solidFill>
                <a:latin typeface="Calibri"/>
                <a:ea typeface="Calibri"/>
                <a:cs typeface="Calibri"/>
                <a:sym typeface="Calibri"/>
              </a:rPr>
              <a:t>in the </a:t>
            </a:r>
            <a:r>
              <a:rPr lang="en-GB" sz="2800" b="0" i="0" u="none" strike="noStrike" cap="none">
                <a:solidFill>
                  <a:srgbClr val="C00000"/>
                </a:solidFill>
                <a:latin typeface="Calibri"/>
                <a:ea typeface="Calibri"/>
                <a:cs typeface="Calibri"/>
                <a:sym typeface="Calibri"/>
              </a:rPr>
              <a:t>classroom</a:t>
            </a:r>
            <a:r>
              <a:rPr lang="en-GB" sz="2800" b="0" i="0" u="none" strike="noStrike" cap="none">
                <a:solidFill>
                  <a:schemeClr val="dk1"/>
                </a:solidFill>
                <a:latin typeface="Calibri"/>
                <a:ea typeface="Calibri"/>
                <a:cs typeface="Calibri"/>
                <a:sym typeface="Calibri"/>
              </a:rPr>
              <a:t> is an </a:t>
            </a:r>
            <a:r>
              <a:rPr lang="en-GB" sz="2800" b="0" i="0" u="none" strike="noStrike" cap="none">
                <a:solidFill>
                  <a:srgbClr val="C00000"/>
                </a:solidFill>
                <a:latin typeface="Calibri"/>
                <a:ea typeface="Calibri"/>
                <a:cs typeface="Calibri"/>
                <a:sym typeface="Calibri"/>
              </a:rPr>
              <a:t>essential requirement </a:t>
            </a:r>
            <a:r>
              <a:rPr lang="en-GB" sz="2800" b="0" i="0" u="none" strike="noStrike" cap="none">
                <a:solidFill>
                  <a:schemeClr val="dk1"/>
                </a:solidFill>
                <a:latin typeface="Calibri"/>
                <a:ea typeface="Calibri"/>
                <a:cs typeface="Calibri"/>
                <a:sym typeface="Calibri"/>
              </a:rPr>
              <a:t>to </a:t>
            </a:r>
            <a:r>
              <a:rPr lang="en-GB" sz="2800" b="0" i="0" u="none" strike="noStrike" cap="none">
                <a:solidFill>
                  <a:srgbClr val="C00000"/>
                </a:solidFill>
                <a:latin typeface="Calibri"/>
                <a:ea typeface="Calibri"/>
                <a:cs typeface="Calibri"/>
                <a:sym typeface="Calibri"/>
              </a:rPr>
              <a:t>create</a:t>
            </a:r>
            <a:r>
              <a:rPr lang="en-GB" sz="2800" b="0" i="0" u="none" strike="noStrike" cap="none">
                <a:solidFill>
                  <a:schemeClr val="dk1"/>
                </a:solidFill>
                <a:latin typeface="Calibri"/>
                <a:ea typeface="Calibri"/>
                <a:cs typeface="Calibri"/>
                <a:sym typeface="Calibri"/>
              </a:rPr>
              <a:t> an </a:t>
            </a:r>
            <a:r>
              <a:rPr lang="en-GB" sz="2800" b="0" i="0" u="none" strike="noStrike" cap="none">
                <a:solidFill>
                  <a:srgbClr val="C00000"/>
                </a:solidFill>
                <a:latin typeface="Calibri"/>
                <a:ea typeface="Calibri"/>
                <a:cs typeface="Calibri"/>
                <a:sym typeface="Calibri"/>
              </a:rPr>
              <a:t>English environment</a:t>
            </a:r>
            <a:r>
              <a:rPr lang="en-GB" sz="2800" b="0" i="0" u="none" strike="noStrike" cap="none">
                <a:solidFill>
                  <a:schemeClr val="dk1"/>
                </a:solidFill>
                <a:latin typeface="Calibri"/>
                <a:ea typeface="Calibri"/>
                <a:cs typeface="Calibri"/>
                <a:sym typeface="Calibri"/>
              </a:rPr>
              <a:t>. //What’s more, if </a:t>
            </a:r>
            <a:r>
              <a:rPr lang="en-GB" sz="2800" b="0" i="0" u="none" strike="noStrike" cap="none">
                <a:solidFill>
                  <a:srgbClr val="C00000"/>
                </a:solidFill>
                <a:latin typeface="Calibri"/>
                <a:ea typeface="Calibri"/>
                <a:cs typeface="Calibri"/>
                <a:sym typeface="Calibri"/>
              </a:rPr>
              <a:t>everybody speaks English</a:t>
            </a:r>
            <a:r>
              <a:rPr lang="en-GB" sz="2800" b="0" i="0" u="none" strike="noStrike" cap="none">
                <a:solidFill>
                  <a:schemeClr val="dk1"/>
                </a:solidFill>
                <a:latin typeface="Calibri"/>
                <a:ea typeface="Calibri"/>
                <a:cs typeface="Calibri"/>
                <a:sym typeface="Calibri"/>
              </a:rPr>
              <a:t> in the </a:t>
            </a:r>
            <a:r>
              <a:rPr lang="en-GB" sz="2800" b="0" i="0" u="none" strike="noStrike" cap="none">
                <a:solidFill>
                  <a:srgbClr val="C00000"/>
                </a:solidFill>
                <a:latin typeface="Calibri"/>
                <a:ea typeface="Calibri"/>
                <a:cs typeface="Calibri"/>
                <a:sym typeface="Calibri"/>
              </a:rPr>
              <a:t>classroom</a:t>
            </a:r>
            <a:r>
              <a:rPr lang="en-GB" sz="2800" b="0" i="0" u="none" strike="noStrike" cap="none">
                <a:solidFill>
                  <a:schemeClr val="dk1"/>
                </a:solidFill>
                <a:latin typeface="Calibri"/>
                <a:ea typeface="Calibri"/>
                <a:cs typeface="Calibri"/>
                <a:sym typeface="Calibri"/>
              </a:rPr>
              <a:t>, //</a:t>
            </a:r>
            <a:r>
              <a:rPr lang="en-GB" sz="2800" b="0" i="0" u="none" strike="noStrike" cap="none">
                <a:solidFill>
                  <a:srgbClr val="C00000"/>
                </a:solidFill>
                <a:latin typeface="Calibri"/>
                <a:ea typeface="Calibri"/>
                <a:cs typeface="Calibri"/>
                <a:sym typeface="Calibri"/>
              </a:rPr>
              <a:t>making friends </a:t>
            </a:r>
            <a:r>
              <a:rPr lang="en-GB" sz="2800" b="0" i="0" u="none" strike="noStrike" cap="none">
                <a:solidFill>
                  <a:schemeClr val="dk1"/>
                </a:solidFill>
                <a:latin typeface="Calibri"/>
                <a:ea typeface="Calibri"/>
                <a:cs typeface="Calibri"/>
                <a:sym typeface="Calibri"/>
              </a:rPr>
              <a:t>who are </a:t>
            </a:r>
            <a:r>
              <a:rPr lang="en-GB" sz="2800" b="0" i="0" u="none" strike="noStrike" cap="none">
                <a:solidFill>
                  <a:srgbClr val="C00000"/>
                </a:solidFill>
                <a:latin typeface="Calibri"/>
                <a:ea typeface="Calibri"/>
                <a:cs typeface="Calibri"/>
                <a:sym typeface="Calibri"/>
              </a:rPr>
              <a:t>foreigners</a:t>
            </a:r>
            <a:r>
              <a:rPr lang="en-GB" sz="2800" b="0" i="0" u="none" strike="noStrike" cap="none">
                <a:solidFill>
                  <a:schemeClr val="dk1"/>
                </a:solidFill>
                <a:latin typeface="Calibri"/>
                <a:ea typeface="Calibri"/>
                <a:cs typeface="Calibri"/>
                <a:sym typeface="Calibri"/>
              </a:rPr>
              <a:t> become </a:t>
            </a:r>
            <a:r>
              <a:rPr lang="en-GB" sz="2800" b="0" i="0" u="none" strike="noStrike" cap="none">
                <a:solidFill>
                  <a:srgbClr val="C00000"/>
                </a:solidFill>
                <a:latin typeface="Calibri"/>
                <a:ea typeface="Calibri"/>
                <a:cs typeface="Calibri"/>
                <a:sym typeface="Calibri"/>
              </a:rPr>
              <a:t>easier</a:t>
            </a:r>
            <a:r>
              <a:rPr lang="en-GB" sz="28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609585" marR="0" lvl="0" indent="-457188" algn="l" rtl="0">
              <a:lnSpc>
                <a:spcPct val="105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(Lexical items) 32 / (clauses) 6</a:t>
            </a:r>
            <a:endParaRPr sz="2400" b="0" i="0" u="none" strike="noStrike" cap="none">
              <a:solidFill>
                <a:schemeClr val="dk1"/>
              </a:solidFill>
              <a:latin typeface="Calibri"/>
              <a:ea typeface="Calibri"/>
              <a:cs typeface="Calibri"/>
              <a:sym typeface="Calibri"/>
            </a:endParaRPr>
          </a:p>
          <a:p>
            <a:pPr marL="609585" marR="0" lvl="0" indent="-457188" algn="l" rtl="0">
              <a:lnSpc>
                <a:spcPct val="105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Lexical density=5.33</a:t>
            </a:r>
            <a:endParaRPr sz="2400" b="0" i="0" u="none" strike="noStrike" cap="none">
              <a:solidFill>
                <a:schemeClr val="dk1"/>
              </a:solidFill>
              <a:latin typeface="Calibri"/>
              <a:ea typeface="Calibri"/>
              <a:cs typeface="Calibri"/>
              <a:sym typeface="Calibri"/>
            </a:endParaRPr>
          </a:p>
          <a:p>
            <a:pPr marL="152396" marR="0" lvl="0" indent="0" algn="l" rtl="0">
              <a:lnSpc>
                <a:spcPct val="8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Collaborative rewrite 2</a:t>
            </a:r>
            <a:endParaRPr sz="3959" b="0" i="0" u="none" strike="noStrike" cap="none">
              <a:solidFill>
                <a:schemeClr val="dk1"/>
              </a:solidFill>
              <a:latin typeface="Calibri"/>
              <a:ea typeface="Calibri"/>
              <a:cs typeface="Calibri"/>
              <a:sym typeface="Calibri"/>
            </a:endParaRPr>
          </a:p>
        </p:txBody>
      </p:sp>
      <p:sp>
        <p:nvSpPr>
          <p:cNvPr id="316" name="Shape 3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105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To begin with, it is </a:t>
            </a:r>
            <a:r>
              <a:rPr lang="en-GB" sz="2800" b="0" i="0" u="none" strike="noStrike" cap="none">
                <a:solidFill>
                  <a:srgbClr val="FF0000"/>
                </a:solidFill>
                <a:latin typeface="Calibri"/>
                <a:ea typeface="Calibri"/>
                <a:cs typeface="Calibri"/>
                <a:sym typeface="Calibri"/>
              </a:rPr>
              <a:t>impolite</a:t>
            </a:r>
            <a:r>
              <a:rPr lang="en-GB" sz="2800" b="0" i="0" u="none" strike="noStrike" cap="none">
                <a:solidFill>
                  <a:schemeClr val="dk1"/>
                </a:solidFill>
                <a:latin typeface="Calibri"/>
                <a:ea typeface="Calibri"/>
                <a:cs typeface="Calibri"/>
                <a:sym typeface="Calibri"/>
              </a:rPr>
              <a:t> for </a:t>
            </a:r>
            <a:r>
              <a:rPr lang="en-GB" sz="2800" b="0" i="0" u="none" strike="noStrike" cap="none">
                <a:solidFill>
                  <a:srgbClr val="FF0000"/>
                </a:solidFill>
                <a:latin typeface="Calibri"/>
                <a:ea typeface="Calibri"/>
                <a:cs typeface="Calibri"/>
                <a:sym typeface="Calibri"/>
              </a:rPr>
              <a:t>Chinese</a:t>
            </a:r>
            <a:r>
              <a:rPr lang="en-GB" sz="2800" b="0" i="0" u="none" strike="noStrike" cap="none">
                <a:solidFill>
                  <a:schemeClr val="dk1"/>
                </a:solidFill>
                <a:latin typeface="Calibri"/>
                <a:ea typeface="Calibri"/>
                <a:cs typeface="Calibri"/>
                <a:sym typeface="Calibri"/>
              </a:rPr>
              <a:t> to </a:t>
            </a:r>
            <a:r>
              <a:rPr lang="en-GB" sz="2800" b="0" i="0" u="none" strike="noStrike" cap="none">
                <a:solidFill>
                  <a:srgbClr val="FF0000"/>
                </a:solidFill>
                <a:latin typeface="Calibri"/>
                <a:ea typeface="Calibri"/>
                <a:cs typeface="Calibri"/>
                <a:sym typeface="Calibri"/>
              </a:rPr>
              <a:t>speak mother tongue </a:t>
            </a:r>
            <a:r>
              <a:rPr lang="en-GB" sz="2800" b="0" i="0" u="none" strike="noStrike" cap="none">
                <a:solidFill>
                  <a:schemeClr val="dk1"/>
                </a:solidFill>
                <a:latin typeface="Calibri"/>
                <a:ea typeface="Calibri"/>
                <a:cs typeface="Calibri"/>
                <a:sym typeface="Calibri"/>
              </a:rPr>
              <a:t>in </a:t>
            </a:r>
            <a:r>
              <a:rPr lang="en-GB" sz="2800" b="0" i="0" u="none" strike="noStrike" cap="none">
                <a:solidFill>
                  <a:srgbClr val="FF0000"/>
                </a:solidFill>
                <a:latin typeface="Calibri"/>
                <a:ea typeface="Calibri"/>
                <a:cs typeface="Calibri"/>
                <a:sym typeface="Calibri"/>
              </a:rPr>
              <a:t>TESOL classroom</a:t>
            </a:r>
            <a:r>
              <a:rPr lang="en-GB" sz="2800" b="0" i="0" u="none" strike="noStrike" cap="none">
                <a:solidFill>
                  <a:schemeClr val="dk1"/>
                </a:solidFill>
                <a:latin typeface="Calibri"/>
                <a:ea typeface="Calibri"/>
                <a:cs typeface="Calibri"/>
                <a:sym typeface="Calibri"/>
              </a:rPr>
              <a:t>. //This </a:t>
            </a:r>
            <a:r>
              <a:rPr lang="en-GB" sz="2800" b="0" i="0" u="none" strike="noStrike" cap="none">
                <a:solidFill>
                  <a:srgbClr val="FF0000"/>
                </a:solidFill>
                <a:latin typeface="Calibri"/>
                <a:ea typeface="Calibri"/>
                <a:cs typeface="Calibri"/>
                <a:sym typeface="Calibri"/>
              </a:rPr>
              <a:t>ignorance</a:t>
            </a:r>
            <a:r>
              <a:rPr lang="en-GB" sz="2800" b="0" i="0" u="none" strike="noStrike" cap="none">
                <a:solidFill>
                  <a:schemeClr val="dk1"/>
                </a:solidFill>
                <a:latin typeface="Calibri"/>
                <a:ea typeface="Calibri"/>
                <a:cs typeface="Calibri"/>
                <a:sym typeface="Calibri"/>
              </a:rPr>
              <a:t> of </a:t>
            </a:r>
            <a:r>
              <a:rPr lang="en-GB" sz="2800" b="0" i="0" u="none" strike="noStrike" cap="none">
                <a:solidFill>
                  <a:srgbClr val="FF0000"/>
                </a:solidFill>
                <a:latin typeface="Calibri"/>
                <a:ea typeface="Calibri"/>
                <a:cs typeface="Calibri"/>
                <a:sym typeface="Calibri"/>
              </a:rPr>
              <a:t>tutors</a:t>
            </a:r>
            <a:r>
              <a:rPr lang="en-GB" sz="2800" b="0" i="0" u="none" strike="noStrike" cap="none">
                <a:solidFill>
                  <a:schemeClr val="dk1"/>
                </a:solidFill>
                <a:latin typeface="Calibri"/>
                <a:ea typeface="Calibri"/>
                <a:cs typeface="Calibri"/>
                <a:sym typeface="Calibri"/>
              </a:rPr>
              <a:t> and </a:t>
            </a:r>
            <a:r>
              <a:rPr lang="en-GB" sz="2800" b="0" i="0" u="none" strike="noStrike" cap="none">
                <a:solidFill>
                  <a:srgbClr val="FF0000"/>
                </a:solidFill>
                <a:latin typeface="Calibri"/>
                <a:ea typeface="Calibri"/>
                <a:cs typeface="Calibri"/>
                <a:sym typeface="Calibri"/>
              </a:rPr>
              <a:t>classmates’ feelings </a:t>
            </a:r>
            <a:r>
              <a:rPr lang="en-GB" sz="2800" b="0" i="0" u="none" strike="noStrike" cap="none">
                <a:solidFill>
                  <a:schemeClr val="dk1"/>
                </a:solidFill>
                <a:latin typeface="Calibri"/>
                <a:ea typeface="Calibri"/>
                <a:cs typeface="Calibri"/>
                <a:sym typeface="Calibri"/>
              </a:rPr>
              <a:t>could </a:t>
            </a:r>
            <a:r>
              <a:rPr lang="en-GB" sz="2800" b="0" i="0" u="none" strike="noStrike" cap="none">
                <a:solidFill>
                  <a:srgbClr val="C00000"/>
                </a:solidFill>
                <a:latin typeface="Calibri"/>
                <a:ea typeface="Calibri"/>
                <a:cs typeface="Calibri"/>
                <a:sym typeface="Calibri"/>
              </a:rPr>
              <a:t>lead </a:t>
            </a:r>
            <a:r>
              <a:rPr lang="en-GB" sz="2800" b="0" i="0" u="none" strike="noStrike" cap="none">
                <a:solidFill>
                  <a:schemeClr val="dk1"/>
                </a:solidFill>
                <a:latin typeface="Calibri"/>
                <a:ea typeface="Calibri"/>
                <a:cs typeface="Calibri"/>
                <a:sym typeface="Calibri"/>
              </a:rPr>
              <a:t>to the </a:t>
            </a:r>
            <a:r>
              <a:rPr lang="en-GB" sz="2800" b="0" i="0" u="none" strike="noStrike" cap="none">
                <a:solidFill>
                  <a:srgbClr val="FF0000"/>
                </a:solidFill>
                <a:latin typeface="Calibri"/>
                <a:ea typeface="Calibri"/>
                <a:cs typeface="Calibri"/>
                <a:sym typeface="Calibri"/>
              </a:rPr>
              <a:t>misunderstanding</a:t>
            </a:r>
            <a:r>
              <a:rPr lang="en-GB" sz="2800" b="0" i="0" u="none" strike="noStrike" cap="none">
                <a:solidFill>
                  <a:schemeClr val="dk1"/>
                </a:solidFill>
                <a:latin typeface="Calibri"/>
                <a:ea typeface="Calibri"/>
                <a:cs typeface="Calibri"/>
                <a:sym typeface="Calibri"/>
              </a:rPr>
              <a:t> of the </a:t>
            </a:r>
            <a:r>
              <a:rPr lang="en-GB" sz="2800" b="0" i="0" u="none" strike="noStrike" cap="none">
                <a:solidFill>
                  <a:srgbClr val="FF0000"/>
                </a:solidFill>
                <a:latin typeface="Calibri"/>
                <a:ea typeface="Calibri"/>
                <a:cs typeface="Calibri"/>
                <a:sym typeface="Calibri"/>
              </a:rPr>
              <a:t>speaking</a:t>
            </a:r>
            <a:r>
              <a:rPr lang="en-GB" sz="2800" b="0" i="0" u="none" strike="noStrike" cap="none">
                <a:solidFill>
                  <a:schemeClr val="dk1"/>
                </a:solidFill>
                <a:latin typeface="Calibri"/>
                <a:ea typeface="Calibri"/>
                <a:cs typeface="Calibri"/>
                <a:sym typeface="Calibri"/>
              </a:rPr>
              <a:t> </a:t>
            </a:r>
            <a:r>
              <a:rPr lang="en-GB" sz="2800" b="0" i="0" u="none" strike="noStrike" cap="none">
                <a:solidFill>
                  <a:srgbClr val="FF0000"/>
                </a:solidFill>
                <a:latin typeface="Calibri"/>
                <a:ea typeface="Calibri"/>
                <a:cs typeface="Calibri"/>
                <a:sym typeface="Calibri"/>
              </a:rPr>
              <a:t>content</a:t>
            </a:r>
            <a:r>
              <a:rPr lang="en-GB" sz="2800" b="0" i="0" u="none" strike="noStrike" cap="none">
                <a:solidFill>
                  <a:schemeClr val="dk1"/>
                </a:solidFill>
                <a:latin typeface="Calibri"/>
                <a:ea typeface="Calibri"/>
                <a:cs typeface="Calibri"/>
                <a:sym typeface="Calibri"/>
              </a:rPr>
              <a:t>. //Also, </a:t>
            </a:r>
            <a:r>
              <a:rPr lang="en-GB" sz="2800" b="0" i="0" u="none" strike="noStrike" cap="none">
                <a:solidFill>
                  <a:srgbClr val="FF0000"/>
                </a:solidFill>
                <a:latin typeface="Calibri"/>
                <a:ea typeface="Calibri"/>
                <a:cs typeface="Calibri"/>
                <a:sym typeface="Calibri"/>
              </a:rPr>
              <a:t>creating</a:t>
            </a:r>
            <a:r>
              <a:rPr lang="en-GB" sz="2800" b="0" i="0" u="none" strike="noStrike" cap="none">
                <a:solidFill>
                  <a:schemeClr val="dk1"/>
                </a:solidFill>
                <a:latin typeface="Calibri"/>
                <a:ea typeface="Calibri"/>
                <a:cs typeface="Calibri"/>
                <a:sym typeface="Calibri"/>
              </a:rPr>
              <a:t> an </a:t>
            </a:r>
            <a:r>
              <a:rPr lang="en-GB" sz="2800" b="0" i="0" u="none" strike="noStrike" cap="none">
                <a:solidFill>
                  <a:srgbClr val="FF0000"/>
                </a:solidFill>
                <a:latin typeface="Calibri"/>
                <a:ea typeface="Calibri"/>
                <a:cs typeface="Calibri"/>
                <a:sym typeface="Calibri"/>
              </a:rPr>
              <a:t>English environment</a:t>
            </a:r>
            <a:r>
              <a:rPr lang="en-GB" sz="2800" b="0" i="0" u="none" strike="noStrike" cap="none">
                <a:solidFill>
                  <a:schemeClr val="dk1"/>
                </a:solidFill>
                <a:latin typeface="Calibri"/>
                <a:ea typeface="Calibri"/>
                <a:cs typeface="Calibri"/>
                <a:sym typeface="Calibri"/>
              </a:rPr>
              <a:t> is </a:t>
            </a:r>
            <a:r>
              <a:rPr lang="en-GB" sz="2800" b="0" i="0" u="none" strike="noStrike" cap="none">
                <a:solidFill>
                  <a:srgbClr val="FF0000"/>
                </a:solidFill>
                <a:latin typeface="Calibri"/>
                <a:ea typeface="Calibri"/>
                <a:cs typeface="Calibri"/>
                <a:sym typeface="Calibri"/>
              </a:rPr>
              <a:t>helpful</a:t>
            </a:r>
            <a:r>
              <a:rPr lang="en-GB" sz="2800" b="0" i="0" u="none" strike="noStrike" cap="none">
                <a:solidFill>
                  <a:schemeClr val="dk1"/>
                </a:solidFill>
                <a:latin typeface="Calibri"/>
                <a:ea typeface="Calibri"/>
                <a:cs typeface="Calibri"/>
                <a:sym typeface="Calibri"/>
              </a:rPr>
              <a:t> to </a:t>
            </a:r>
            <a:r>
              <a:rPr lang="en-GB" sz="2800" b="0" i="0" u="none" strike="noStrike" cap="none">
                <a:solidFill>
                  <a:srgbClr val="FF0000"/>
                </a:solidFill>
                <a:latin typeface="Calibri"/>
                <a:ea typeface="Calibri"/>
                <a:cs typeface="Calibri"/>
                <a:sym typeface="Calibri"/>
              </a:rPr>
              <a:t>practise English listening </a:t>
            </a:r>
            <a:r>
              <a:rPr lang="en-GB" sz="2800" b="0" i="0" u="none" strike="noStrike" cap="none">
                <a:solidFill>
                  <a:schemeClr val="dk1"/>
                </a:solidFill>
                <a:latin typeface="Calibri"/>
                <a:ea typeface="Calibri"/>
                <a:cs typeface="Calibri"/>
                <a:sym typeface="Calibri"/>
              </a:rPr>
              <a:t>and </a:t>
            </a:r>
            <a:r>
              <a:rPr lang="en-GB" sz="2800" b="0" i="0" u="none" strike="noStrike" cap="none">
                <a:solidFill>
                  <a:srgbClr val="FF0000"/>
                </a:solidFill>
                <a:latin typeface="Calibri"/>
                <a:ea typeface="Calibri"/>
                <a:cs typeface="Calibri"/>
                <a:sym typeface="Calibri"/>
              </a:rPr>
              <a:t>speaking skills </a:t>
            </a:r>
            <a:r>
              <a:rPr lang="en-GB" sz="2800" b="0" i="0" u="none" strike="noStrike" cap="none">
                <a:solidFill>
                  <a:schemeClr val="dk1"/>
                </a:solidFill>
                <a:latin typeface="Calibri"/>
                <a:ea typeface="Calibri"/>
                <a:cs typeface="Calibri"/>
                <a:sym typeface="Calibri"/>
              </a:rPr>
              <a:t>//*because the </a:t>
            </a:r>
            <a:r>
              <a:rPr lang="en-GB" sz="2800" b="0" i="0" u="none" strike="noStrike" cap="none">
                <a:solidFill>
                  <a:srgbClr val="FF0000"/>
                </a:solidFill>
                <a:latin typeface="Calibri"/>
                <a:ea typeface="Calibri"/>
                <a:cs typeface="Calibri"/>
                <a:sym typeface="Calibri"/>
              </a:rPr>
              <a:t>lack</a:t>
            </a:r>
            <a:r>
              <a:rPr lang="en-GB" sz="2800" b="0" i="0" u="none" strike="noStrike" cap="none">
                <a:solidFill>
                  <a:schemeClr val="dk1"/>
                </a:solidFill>
                <a:latin typeface="Calibri"/>
                <a:ea typeface="Calibri"/>
                <a:cs typeface="Calibri"/>
                <a:sym typeface="Calibri"/>
              </a:rPr>
              <a:t> of </a:t>
            </a:r>
            <a:r>
              <a:rPr lang="en-GB" sz="2800" b="0" i="0" u="none" strike="noStrike" cap="none">
                <a:solidFill>
                  <a:srgbClr val="FF0000"/>
                </a:solidFill>
                <a:latin typeface="Calibri"/>
                <a:ea typeface="Calibri"/>
                <a:cs typeface="Calibri"/>
                <a:sym typeface="Calibri"/>
              </a:rPr>
              <a:t>English learning environment </a:t>
            </a:r>
            <a:r>
              <a:rPr lang="en-GB" sz="2800" b="0" i="0" u="none" strike="noStrike" cap="none">
                <a:solidFill>
                  <a:schemeClr val="dk1"/>
                </a:solidFill>
                <a:latin typeface="Calibri"/>
                <a:ea typeface="Calibri"/>
                <a:cs typeface="Calibri"/>
                <a:sym typeface="Calibri"/>
              </a:rPr>
              <a:t>in </a:t>
            </a:r>
            <a:r>
              <a:rPr lang="en-GB" sz="2800" b="0" i="0" u="none" strike="noStrike" cap="none">
                <a:solidFill>
                  <a:srgbClr val="FF0000"/>
                </a:solidFill>
                <a:latin typeface="Calibri"/>
                <a:ea typeface="Calibri"/>
                <a:cs typeface="Calibri"/>
                <a:sym typeface="Calibri"/>
              </a:rPr>
              <a:t>China</a:t>
            </a:r>
            <a:r>
              <a:rPr lang="en-GB" sz="2800" b="0" i="0" u="none" strike="noStrike" cap="none">
                <a:solidFill>
                  <a:schemeClr val="dk1"/>
                </a:solidFill>
                <a:latin typeface="Calibri"/>
                <a:ea typeface="Calibri"/>
                <a:cs typeface="Calibri"/>
                <a:sym typeface="Calibri"/>
              </a:rPr>
              <a:t>. //What’s more, </a:t>
            </a:r>
            <a:r>
              <a:rPr lang="en-GB" sz="2800" b="0" i="0" u="none" strike="noStrike" cap="none">
                <a:solidFill>
                  <a:srgbClr val="FF0000"/>
                </a:solidFill>
                <a:latin typeface="Calibri"/>
                <a:ea typeface="Calibri"/>
                <a:cs typeface="Calibri"/>
                <a:sym typeface="Calibri"/>
              </a:rPr>
              <a:t>speaking</a:t>
            </a:r>
            <a:r>
              <a:rPr lang="en-GB" sz="2800" b="0" i="0" u="none" strike="noStrike" cap="none">
                <a:solidFill>
                  <a:schemeClr val="dk1"/>
                </a:solidFill>
                <a:latin typeface="Calibri"/>
                <a:ea typeface="Calibri"/>
                <a:cs typeface="Calibri"/>
                <a:sym typeface="Calibri"/>
              </a:rPr>
              <a:t> </a:t>
            </a:r>
            <a:r>
              <a:rPr lang="en-GB" sz="2800" b="0" i="0" u="none" strike="noStrike" cap="none">
                <a:solidFill>
                  <a:srgbClr val="FF0000"/>
                </a:solidFill>
                <a:latin typeface="Calibri"/>
                <a:ea typeface="Calibri"/>
                <a:cs typeface="Calibri"/>
                <a:sym typeface="Calibri"/>
              </a:rPr>
              <a:t>English</a:t>
            </a:r>
            <a:r>
              <a:rPr lang="en-GB" sz="2800" b="0" i="0" u="none" strike="noStrike" cap="none">
                <a:solidFill>
                  <a:schemeClr val="dk1"/>
                </a:solidFill>
                <a:latin typeface="Calibri"/>
                <a:ea typeface="Calibri"/>
                <a:cs typeface="Calibri"/>
                <a:sym typeface="Calibri"/>
              </a:rPr>
              <a:t> could </a:t>
            </a:r>
            <a:r>
              <a:rPr lang="en-GB" sz="2800" b="0" i="0" u="none" strike="noStrike" cap="none">
                <a:solidFill>
                  <a:srgbClr val="FF0000"/>
                </a:solidFill>
                <a:latin typeface="Calibri"/>
                <a:ea typeface="Calibri"/>
                <a:cs typeface="Calibri"/>
                <a:sym typeface="Calibri"/>
              </a:rPr>
              <a:t>help students </a:t>
            </a:r>
            <a:r>
              <a:rPr lang="en-GB" sz="2800" b="0" i="0" u="none" strike="noStrike" cap="none">
                <a:solidFill>
                  <a:schemeClr val="dk1"/>
                </a:solidFill>
                <a:latin typeface="Calibri"/>
                <a:ea typeface="Calibri"/>
                <a:cs typeface="Calibri"/>
                <a:sym typeface="Calibri"/>
              </a:rPr>
              <a:t>to </a:t>
            </a:r>
            <a:r>
              <a:rPr lang="en-GB" sz="2800" b="0" i="0" u="none" strike="noStrike" cap="none">
                <a:solidFill>
                  <a:srgbClr val="FF0000"/>
                </a:solidFill>
                <a:latin typeface="Calibri"/>
                <a:ea typeface="Calibri"/>
                <a:cs typeface="Calibri"/>
                <a:sym typeface="Calibri"/>
              </a:rPr>
              <a:t>make foreign friends</a:t>
            </a:r>
            <a:r>
              <a:rPr lang="en-GB"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152396" marR="0" lvl="0" indent="0" algn="l" rtl="0">
              <a:lnSpc>
                <a:spcPct val="105000"/>
              </a:lnSpc>
              <a:spcBef>
                <a:spcPts val="0"/>
              </a:spcBef>
              <a:spcAft>
                <a:spcPts val="0"/>
              </a:spcAft>
              <a:buClr>
                <a:schemeClr val="dk1"/>
              </a:buClr>
              <a:buSzPts val="1800"/>
              <a:buFont typeface="Arial"/>
              <a:buNone/>
            </a:pPr>
            <a:r>
              <a:rPr lang="en-GB" sz="1400" b="0" i="0" u="none" strike="noStrike" cap="none">
                <a:solidFill>
                  <a:schemeClr val="dk1"/>
                </a:solidFill>
                <a:latin typeface="Calibri"/>
                <a:ea typeface="Calibri"/>
                <a:cs typeface="Calibri"/>
                <a:sym typeface="Calibri"/>
              </a:rPr>
              <a:t>*(I have considered this to be a clause despite the fact that it lacks a verb) </a:t>
            </a:r>
            <a:endParaRPr sz="1400" b="0" i="0" u="none" strike="noStrike" cap="none">
              <a:solidFill>
                <a:schemeClr val="dk1"/>
              </a:solidFill>
              <a:latin typeface="Calibri"/>
              <a:ea typeface="Calibri"/>
              <a:cs typeface="Calibri"/>
              <a:sym typeface="Calibri"/>
            </a:endParaRPr>
          </a:p>
          <a:p>
            <a:pPr marL="609585" marR="0" lvl="0" indent="-457188" algn="l" rtl="0">
              <a:lnSpc>
                <a:spcPct val="105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(Lexical items) 36 / (Clauses) 5</a:t>
            </a:r>
            <a:endParaRPr sz="2400" b="0" i="0" u="none" strike="noStrike" cap="none">
              <a:solidFill>
                <a:schemeClr val="dk1"/>
              </a:solidFill>
              <a:latin typeface="Calibri"/>
              <a:ea typeface="Calibri"/>
              <a:cs typeface="Calibri"/>
              <a:sym typeface="Calibri"/>
            </a:endParaRPr>
          </a:p>
          <a:p>
            <a:pPr marL="609585" marR="0" lvl="0" indent="-457188" algn="l" rtl="0">
              <a:lnSpc>
                <a:spcPct val="105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Lexical density=7.2</a:t>
            </a:r>
            <a:endParaRPr sz="2400" b="0" i="0" u="none" strike="noStrike" cap="none">
              <a:solidFill>
                <a:schemeClr val="dk1"/>
              </a:solidFill>
              <a:latin typeface="Calibri"/>
              <a:ea typeface="Calibri"/>
              <a:cs typeface="Calibri"/>
              <a:sym typeface="Calibri"/>
            </a:endParaRPr>
          </a:p>
          <a:p>
            <a:pPr marL="152396" marR="0" lvl="0" indent="0" algn="l" rtl="0">
              <a:lnSpc>
                <a:spcPct val="8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Collaborative rewrite 3</a:t>
            </a:r>
            <a:endParaRPr sz="3959"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152396" marR="0" lvl="0" indent="0" algn="l" rtl="0">
              <a:lnSpc>
                <a:spcPct val="115000"/>
              </a:lnSpc>
              <a:spcBef>
                <a:spcPts val="0"/>
              </a:spcBef>
              <a:spcAft>
                <a:spcPts val="0"/>
              </a:spcAft>
              <a:buClr>
                <a:schemeClr val="dk1"/>
              </a:buClr>
              <a:buSzPts val="1800"/>
              <a:buFont typeface="Arial"/>
              <a:buNone/>
            </a:pPr>
            <a:r>
              <a:rPr lang="en-GB" sz="2800" b="0" i="0" u="none" strike="noStrike" cap="none">
                <a:solidFill>
                  <a:schemeClr val="dk1"/>
                </a:solidFill>
                <a:latin typeface="Calibri"/>
                <a:ea typeface="Calibri"/>
                <a:cs typeface="Calibri"/>
                <a:sym typeface="Calibri"/>
              </a:rPr>
              <a:t>To begin with, </a:t>
            </a:r>
            <a:r>
              <a:rPr lang="en-GB" sz="2800" b="0" i="0" u="none" strike="noStrike" cap="none">
                <a:solidFill>
                  <a:srgbClr val="FF0000"/>
                </a:solidFill>
                <a:latin typeface="Calibri"/>
                <a:ea typeface="Calibri"/>
                <a:cs typeface="Calibri"/>
                <a:sym typeface="Calibri"/>
              </a:rPr>
              <a:t>keeping speaking Chinese </a:t>
            </a:r>
            <a:r>
              <a:rPr lang="en-GB" sz="2800" b="0" i="0" u="none" strike="noStrike" cap="none">
                <a:solidFill>
                  <a:schemeClr val="dk1"/>
                </a:solidFill>
                <a:latin typeface="Calibri"/>
                <a:ea typeface="Calibri"/>
                <a:cs typeface="Calibri"/>
                <a:sym typeface="Calibri"/>
              </a:rPr>
              <a:t>in the </a:t>
            </a:r>
            <a:r>
              <a:rPr lang="en-GB" sz="2800" b="0" i="0" u="none" strike="noStrike" cap="none">
                <a:solidFill>
                  <a:srgbClr val="FF0000"/>
                </a:solidFill>
                <a:latin typeface="Calibri"/>
                <a:ea typeface="Calibri"/>
                <a:cs typeface="Calibri"/>
                <a:sym typeface="Calibri"/>
              </a:rPr>
              <a:t>TESOL classroom </a:t>
            </a:r>
            <a:r>
              <a:rPr lang="en-GB" sz="2800" b="0" i="0" u="none" strike="noStrike" cap="none">
                <a:solidFill>
                  <a:schemeClr val="dk1"/>
                </a:solidFill>
                <a:latin typeface="Calibri"/>
                <a:ea typeface="Calibri"/>
                <a:cs typeface="Calibri"/>
                <a:sym typeface="Calibri"/>
              </a:rPr>
              <a:t>will be </a:t>
            </a:r>
            <a:r>
              <a:rPr lang="en-GB" sz="2800" b="0" i="0" u="none" strike="noStrike" cap="none">
                <a:solidFill>
                  <a:srgbClr val="FF0000"/>
                </a:solidFill>
                <a:latin typeface="Calibri"/>
                <a:ea typeface="Calibri"/>
                <a:cs typeface="Calibri"/>
                <a:sym typeface="Calibri"/>
              </a:rPr>
              <a:t>impolite</a:t>
            </a:r>
            <a:r>
              <a:rPr lang="en-GB" sz="2800" b="0" i="0" u="none" strike="noStrike" cap="none">
                <a:solidFill>
                  <a:schemeClr val="dk1"/>
                </a:solidFill>
                <a:latin typeface="Calibri"/>
                <a:ea typeface="Calibri"/>
                <a:cs typeface="Calibri"/>
                <a:sym typeface="Calibri"/>
              </a:rPr>
              <a:t>. // Being in </a:t>
            </a:r>
            <a:r>
              <a:rPr lang="en-GB" sz="2800" b="0" i="0" u="none" strike="noStrike" cap="none">
                <a:solidFill>
                  <a:srgbClr val="FF0000"/>
                </a:solidFill>
                <a:latin typeface="Calibri"/>
                <a:ea typeface="Calibri"/>
                <a:cs typeface="Calibri"/>
                <a:sym typeface="Calibri"/>
              </a:rPr>
              <a:t>multinational classroom </a:t>
            </a:r>
            <a:r>
              <a:rPr lang="en-GB" sz="2800" b="0" i="0" u="none" strike="noStrike" cap="none">
                <a:solidFill>
                  <a:schemeClr val="dk1"/>
                </a:solidFill>
                <a:latin typeface="Calibri"/>
                <a:ea typeface="Calibri"/>
                <a:cs typeface="Calibri"/>
                <a:sym typeface="Calibri"/>
              </a:rPr>
              <a:t>and </a:t>
            </a:r>
            <a:r>
              <a:rPr lang="en-GB" sz="2800" b="0" i="0" u="none" strike="noStrike" cap="none">
                <a:solidFill>
                  <a:srgbClr val="FF0000"/>
                </a:solidFill>
                <a:latin typeface="Calibri"/>
                <a:ea typeface="Calibri"/>
                <a:cs typeface="Calibri"/>
                <a:sym typeface="Calibri"/>
              </a:rPr>
              <a:t>remaining speaking </a:t>
            </a:r>
            <a:r>
              <a:rPr lang="en-GB" sz="2800" b="0" i="0" u="none" strike="noStrike" cap="none">
                <a:solidFill>
                  <a:schemeClr val="dk1"/>
                </a:solidFill>
                <a:latin typeface="Calibri"/>
                <a:ea typeface="Calibri"/>
                <a:cs typeface="Calibri"/>
                <a:sym typeface="Calibri"/>
              </a:rPr>
              <a:t>the </a:t>
            </a:r>
            <a:r>
              <a:rPr lang="en-GB" sz="2800" b="0" i="0" u="none" strike="noStrike" cap="none">
                <a:solidFill>
                  <a:srgbClr val="FF0000"/>
                </a:solidFill>
                <a:latin typeface="Calibri"/>
                <a:ea typeface="Calibri"/>
                <a:cs typeface="Calibri"/>
                <a:sym typeface="Calibri"/>
              </a:rPr>
              <a:t>native tongue </a:t>
            </a:r>
            <a:r>
              <a:rPr lang="en-GB" sz="2800" b="0" i="0" u="none" strike="noStrike" cap="none">
                <a:solidFill>
                  <a:schemeClr val="dk1"/>
                </a:solidFill>
                <a:latin typeface="Calibri"/>
                <a:ea typeface="Calibri"/>
                <a:cs typeface="Calibri"/>
                <a:sym typeface="Calibri"/>
              </a:rPr>
              <a:t>will </a:t>
            </a:r>
            <a:r>
              <a:rPr lang="en-GB" sz="2800" b="0" i="0" u="none" strike="noStrike" cap="none">
                <a:solidFill>
                  <a:srgbClr val="FF0000"/>
                </a:solidFill>
                <a:latin typeface="Calibri"/>
                <a:ea typeface="Calibri"/>
                <a:cs typeface="Calibri"/>
                <a:sym typeface="Calibri"/>
              </a:rPr>
              <a:t>lead</a:t>
            </a:r>
            <a:r>
              <a:rPr lang="en-GB" sz="2800" b="0" i="0" u="none" strike="noStrike" cap="none">
                <a:solidFill>
                  <a:schemeClr val="dk1"/>
                </a:solidFill>
                <a:latin typeface="Calibri"/>
                <a:ea typeface="Calibri"/>
                <a:cs typeface="Calibri"/>
                <a:sym typeface="Calibri"/>
              </a:rPr>
              <a:t> to </a:t>
            </a:r>
            <a:r>
              <a:rPr lang="en-GB" sz="2800" b="0" i="0" u="none" strike="noStrike" cap="none">
                <a:solidFill>
                  <a:srgbClr val="FF0000"/>
                </a:solidFill>
                <a:latin typeface="Calibri"/>
                <a:ea typeface="Calibri"/>
                <a:cs typeface="Calibri"/>
                <a:sym typeface="Calibri"/>
              </a:rPr>
              <a:t>ignoring</a:t>
            </a:r>
            <a:r>
              <a:rPr lang="en-GB" sz="2800" b="0" i="0" u="none" strike="noStrike" cap="none">
                <a:solidFill>
                  <a:schemeClr val="dk1"/>
                </a:solidFill>
                <a:latin typeface="Calibri"/>
                <a:ea typeface="Calibri"/>
                <a:cs typeface="Calibri"/>
                <a:sym typeface="Calibri"/>
              </a:rPr>
              <a:t> other </a:t>
            </a:r>
            <a:r>
              <a:rPr lang="en-GB" sz="2800" b="0" i="0" u="none" strike="noStrike" cap="none">
                <a:solidFill>
                  <a:srgbClr val="FF0000"/>
                </a:solidFill>
                <a:latin typeface="Calibri"/>
                <a:ea typeface="Calibri"/>
                <a:cs typeface="Calibri"/>
                <a:sym typeface="Calibri"/>
              </a:rPr>
              <a:t>people’s feelings</a:t>
            </a:r>
            <a:r>
              <a:rPr lang="en-GB" sz="2800" b="0" i="0" u="none" strike="noStrike" cap="none">
                <a:solidFill>
                  <a:schemeClr val="dk1"/>
                </a:solidFill>
                <a:latin typeface="Calibri"/>
                <a:ea typeface="Calibri"/>
                <a:cs typeface="Calibri"/>
                <a:sym typeface="Calibri"/>
              </a:rPr>
              <a:t>. // </a:t>
            </a:r>
            <a:r>
              <a:rPr lang="en-GB" sz="2800" b="0" i="0" u="none" strike="noStrike" cap="none">
                <a:solidFill>
                  <a:srgbClr val="FF0000"/>
                </a:solidFill>
                <a:latin typeface="Calibri"/>
                <a:ea typeface="Calibri"/>
                <a:cs typeface="Calibri"/>
                <a:sym typeface="Calibri"/>
              </a:rPr>
              <a:t>Creating</a:t>
            </a:r>
            <a:r>
              <a:rPr lang="en-GB" sz="2800" b="0" i="0" u="none" strike="noStrike" cap="none">
                <a:solidFill>
                  <a:schemeClr val="dk1"/>
                </a:solidFill>
                <a:latin typeface="Calibri"/>
                <a:ea typeface="Calibri"/>
                <a:cs typeface="Calibri"/>
                <a:sym typeface="Calibri"/>
              </a:rPr>
              <a:t> an </a:t>
            </a:r>
            <a:r>
              <a:rPr lang="en-GB" sz="2800" b="0" i="0" u="none" strike="noStrike" cap="none">
                <a:solidFill>
                  <a:srgbClr val="FF0000"/>
                </a:solidFill>
                <a:latin typeface="Calibri"/>
                <a:ea typeface="Calibri"/>
                <a:cs typeface="Calibri"/>
                <a:sym typeface="Calibri"/>
              </a:rPr>
              <a:t>effective English learning environment requires </a:t>
            </a:r>
            <a:r>
              <a:rPr lang="en-GB" sz="2800" b="0" i="0" u="none" strike="noStrike" cap="none">
                <a:solidFill>
                  <a:schemeClr val="dk1"/>
                </a:solidFill>
                <a:latin typeface="Calibri"/>
                <a:ea typeface="Calibri"/>
                <a:cs typeface="Calibri"/>
                <a:sym typeface="Calibri"/>
              </a:rPr>
              <a:t>the first </a:t>
            </a:r>
            <a:r>
              <a:rPr lang="en-GB" sz="2800" b="0" i="0" u="none" strike="noStrike" cap="none">
                <a:solidFill>
                  <a:srgbClr val="FF0000"/>
                </a:solidFill>
                <a:latin typeface="Calibri"/>
                <a:ea typeface="Calibri"/>
                <a:cs typeface="Calibri"/>
                <a:sym typeface="Calibri"/>
              </a:rPr>
              <a:t>language</a:t>
            </a:r>
            <a:r>
              <a:rPr lang="en-GB" sz="2800" b="0" i="0" u="none" strike="noStrike" cap="none">
                <a:solidFill>
                  <a:schemeClr val="dk1"/>
                </a:solidFill>
                <a:latin typeface="Calibri"/>
                <a:ea typeface="Calibri"/>
                <a:cs typeface="Calibri"/>
                <a:sym typeface="Calibri"/>
              </a:rPr>
              <a:t> being </a:t>
            </a:r>
            <a:r>
              <a:rPr lang="en-GB" sz="2800" b="0" i="0" u="none" strike="noStrike" cap="none">
                <a:solidFill>
                  <a:srgbClr val="FF0000"/>
                </a:solidFill>
                <a:latin typeface="Calibri"/>
                <a:ea typeface="Calibri"/>
                <a:cs typeface="Calibri"/>
                <a:sym typeface="Calibri"/>
              </a:rPr>
              <a:t>banned</a:t>
            </a:r>
            <a:r>
              <a:rPr lang="en-GB" sz="2800" b="0" i="0" u="none" strike="noStrike" cap="none">
                <a:solidFill>
                  <a:schemeClr val="dk1"/>
                </a:solidFill>
                <a:latin typeface="Calibri"/>
                <a:ea typeface="Calibri"/>
                <a:cs typeface="Calibri"/>
                <a:sym typeface="Calibri"/>
              </a:rPr>
              <a:t>. // </a:t>
            </a:r>
            <a:r>
              <a:rPr lang="en-GB" sz="2800" b="0" i="0" u="none" strike="noStrike" cap="none">
                <a:solidFill>
                  <a:srgbClr val="FF0000"/>
                </a:solidFill>
                <a:latin typeface="Calibri"/>
                <a:ea typeface="Calibri"/>
                <a:cs typeface="Calibri"/>
                <a:sym typeface="Calibri"/>
              </a:rPr>
              <a:t>Making</a:t>
            </a:r>
            <a:r>
              <a:rPr lang="en-GB" sz="2800" b="0" i="0" u="none" strike="noStrike" cap="none">
                <a:solidFill>
                  <a:schemeClr val="dk1"/>
                </a:solidFill>
                <a:latin typeface="Calibri"/>
                <a:ea typeface="Calibri"/>
                <a:cs typeface="Calibri"/>
                <a:sym typeface="Calibri"/>
              </a:rPr>
              <a:t> more </a:t>
            </a:r>
            <a:r>
              <a:rPr lang="en-GB" sz="2800" b="0" i="0" u="none" strike="noStrike" cap="none">
                <a:solidFill>
                  <a:srgbClr val="FF0000"/>
                </a:solidFill>
                <a:latin typeface="Calibri"/>
                <a:ea typeface="Calibri"/>
                <a:cs typeface="Calibri"/>
                <a:sym typeface="Calibri"/>
              </a:rPr>
              <a:t>foreign friends </a:t>
            </a:r>
            <a:r>
              <a:rPr lang="en-GB" sz="2800" b="0" i="0" u="none" strike="noStrike" cap="none">
                <a:solidFill>
                  <a:schemeClr val="dk1"/>
                </a:solidFill>
                <a:latin typeface="Calibri"/>
                <a:ea typeface="Calibri"/>
                <a:cs typeface="Calibri"/>
                <a:sym typeface="Calibri"/>
              </a:rPr>
              <a:t>will be </a:t>
            </a:r>
            <a:r>
              <a:rPr lang="en-GB" sz="2800" b="0" i="0" u="none" strike="noStrike" cap="none">
                <a:solidFill>
                  <a:srgbClr val="FF0000"/>
                </a:solidFill>
                <a:latin typeface="Calibri"/>
                <a:ea typeface="Calibri"/>
                <a:cs typeface="Calibri"/>
                <a:sym typeface="Calibri"/>
              </a:rPr>
              <a:t>successful</a:t>
            </a:r>
            <a:r>
              <a:rPr lang="en-GB" sz="2800" b="0" i="0" u="none" strike="noStrike" cap="none">
                <a:solidFill>
                  <a:schemeClr val="dk1"/>
                </a:solidFill>
                <a:latin typeface="Calibri"/>
                <a:ea typeface="Calibri"/>
                <a:cs typeface="Calibri"/>
                <a:sym typeface="Calibri"/>
              </a:rPr>
              <a:t> if </a:t>
            </a:r>
            <a:r>
              <a:rPr lang="en-GB" sz="2800" b="0" i="0" u="none" strike="noStrike" cap="none">
                <a:solidFill>
                  <a:srgbClr val="FF0000"/>
                </a:solidFill>
                <a:latin typeface="Calibri"/>
                <a:ea typeface="Calibri"/>
                <a:cs typeface="Calibri"/>
                <a:sym typeface="Calibri"/>
              </a:rPr>
              <a:t>everybody maintains </a:t>
            </a:r>
            <a:r>
              <a:rPr lang="en-GB" sz="2800" b="0" i="0" u="none" strike="noStrike" cap="none">
                <a:solidFill>
                  <a:schemeClr val="dk1"/>
                </a:solidFill>
                <a:latin typeface="Calibri"/>
                <a:ea typeface="Calibri"/>
                <a:cs typeface="Calibri"/>
                <a:sym typeface="Calibri"/>
              </a:rPr>
              <a:t>this </a:t>
            </a:r>
            <a:r>
              <a:rPr lang="en-GB" sz="2800" b="0" i="0" u="none" strike="noStrike" cap="none">
                <a:solidFill>
                  <a:srgbClr val="FF0000"/>
                </a:solidFill>
                <a:latin typeface="Calibri"/>
                <a:ea typeface="Calibri"/>
                <a:cs typeface="Calibri"/>
                <a:sym typeface="Calibri"/>
              </a:rPr>
              <a:t>rule</a:t>
            </a:r>
            <a:r>
              <a:rPr lang="en-GB" sz="28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609585" marR="0" lvl="0" indent="-457188" algn="l" rtl="0">
              <a:lnSpc>
                <a:spcPct val="115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(Lexical items) 30 / (Clauses) 4 </a:t>
            </a:r>
            <a:endParaRPr sz="2400" b="0" i="0" u="none" strike="noStrike" cap="none">
              <a:solidFill>
                <a:schemeClr val="dk1"/>
              </a:solidFill>
              <a:latin typeface="Calibri"/>
              <a:ea typeface="Calibri"/>
              <a:cs typeface="Calibri"/>
              <a:sym typeface="Calibri"/>
            </a:endParaRPr>
          </a:p>
          <a:p>
            <a:pPr marL="609585" marR="0" lvl="0" indent="-457188" algn="l" rtl="0">
              <a:lnSpc>
                <a:spcPct val="115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Lexical density=7.5</a:t>
            </a:r>
            <a:endParaRPr sz="24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Recommendations</a:t>
            </a:r>
            <a:endParaRPr/>
          </a:p>
        </p:txBody>
      </p:sp>
      <p:sp>
        <p:nvSpPr>
          <p:cNvPr id="329" name="Shape 32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GB" dirty="0"/>
              <a:t>Bear in mind how big a leap it is for students going from IELTS to academic writing</a:t>
            </a:r>
            <a:endParaRPr dirty="0"/>
          </a:p>
          <a:p>
            <a:pPr marL="457200" lvl="0" indent="-342900" rtl="0">
              <a:spcBef>
                <a:spcPts val="0"/>
              </a:spcBef>
              <a:spcAft>
                <a:spcPts val="0"/>
              </a:spcAft>
              <a:buSzPts val="1800"/>
              <a:buChar char="●"/>
            </a:pPr>
            <a:r>
              <a:rPr lang="en-GB" dirty="0"/>
              <a:t>Make students explicitly aware of </a:t>
            </a:r>
            <a:r>
              <a:rPr lang="en-GB" dirty="0" smtClean="0"/>
              <a:t>the features of the </a:t>
            </a:r>
            <a:r>
              <a:rPr lang="en-GB" dirty="0"/>
              <a:t>genre</a:t>
            </a:r>
            <a:endParaRPr dirty="0"/>
          </a:p>
          <a:p>
            <a:pPr marL="457200" lvl="0" indent="-342900" rtl="0">
              <a:spcBef>
                <a:spcPts val="0"/>
              </a:spcBef>
              <a:spcAft>
                <a:spcPts val="0"/>
              </a:spcAft>
              <a:buSzPts val="1800"/>
              <a:buChar char="●"/>
            </a:pPr>
            <a:r>
              <a:rPr lang="en-GB" dirty="0"/>
              <a:t>Show students the gap by allowing them to compare their writing to model answers</a:t>
            </a:r>
            <a:endParaRPr dirty="0"/>
          </a:p>
          <a:p>
            <a:pPr marL="457200" lvl="0" indent="-342900">
              <a:spcBef>
                <a:spcPts val="0"/>
              </a:spcBef>
              <a:spcAft>
                <a:spcPts val="0"/>
              </a:spcAft>
              <a:buSzPts val="1800"/>
              <a:buChar char="●"/>
            </a:pPr>
            <a:r>
              <a:rPr lang="en-GB" dirty="0" smtClean="0"/>
              <a:t>Use revised versions of students’ own work to highlight the gap </a:t>
            </a:r>
            <a:endParaRPr dirty="0"/>
          </a:p>
          <a:p>
            <a:pPr marL="457200" lvl="0" indent="-342900" rtl="0">
              <a:spcBef>
                <a:spcPts val="0"/>
              </a:spcBef>
              <a:spcAft>
                <a:spcPts val="0"/>
              </a:spcAft>
              <a:buSzPts val="1800"/>
              <a:buChar char="●"/>
            </a:pPr>
            <a:r>
              <a:rPr lang="en-GB" dirty="0"/>
              <a:t>Extracting information from reading texts and putting it in to their own words is extremely challenging - so:</a:t>
            </a:r>
            <a:endParaRPr dirty="0"/>
          </a:p>
          <a:p>
            <a:pPr lvl="1" indent="-342900">
              <a:spcBef>
                <a:spcPts val="0"/>
              </a:spcBef>
              <a:buSzPts val="1800"/>
              <a:buChar char="●"/>
            </a:pPr>
            <a:r>
              <a:rPr lang="en-GB" dirty="0"/>
              <a:t>Explicitly teach vocabulary and </a:t>
            </a:r>
            <a:r>
              <a:rPr lang="en-GB" dirty="0" smtClean="0"/>
              <a:t>how to change </a:t>
            </a:r>
            <a:r>
              <a:rPr lang="en-GB" dirty="0"/>
              <a:t>word </a:t>
            </a:r>
            <a:r>
              <a:rPr lang="en-GB" dirty="0" smtClean="0"/>
              <a:t>forms </a:t>
            </a:r>
            <a:endParaRPr dirty="0"/>
          </a:p>
          <a:p>
            <a:pPr lvl="1" indent="-342900">
              <a:spcBef>
                <a:spcPts val="0"/>
              </a:spcBef>
              <a:buSzPts val="1800"/>
              <a:buChar char="●"/>
            </a:pPr>
            <a:r>
              <a:rPr lang="en-GB" dirty="0"/>
              <a:t>Explicitly teach note-taking methods </a:t>
            </a:r>
            <a:endParaRPr dirty="0"/>
          </a:p>
          <a:p>
            <a:pPr marL="0" lvl="0" indent="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10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1" end="1"/>
                                            </p:txEl>
                                          </p:spTgt>
                                        </p:tgtEl>
                                        <p:attrNameLst>
                                          <p:attrName>style.visibility</p:attrName>
                                        </p:attrNameLst>
                                      </p:cBhvr>
                                      <p:to>
                                        <p:strVal val="visible"/>
                                      </p:to>
                                    </p:set>
                                    <p:animEffect transition="in" filter="fade">
                                      <p:cBhvr>
                                        <p:cTn id="12" dur="1000"/>
                                        <p:tgtEl>
                                          <p:spTgt spid="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2" end="2"/>
                                            </p:txEl>
                                          </p:spTgt>
                                        </p:tgtEl>
                                        <p:attrNameLst>
                                          <p:attrName>style.visibility</p:attrName>
                                        </p:attrNameLst>
                                      </p:cBhvr>
                                      <p:to>
                                        <p:strVal val="visible"/>
                                      </p:to>
                                    </p:set>
                                    <p:animEffect transition="in" filter="fade">
                                      <p:cBhvr>
                                        <p:cTn id="17" dur="1000"/>
                                        <p:tgtEl>
                                          <p:spTgt spid="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3" end="3"/>
                                            </p:txEl>
                                          </p:spTgt>
                                        </p:tgtEl>
                                        <p:attrNameLst>
                                          <p:attrName>style.visibility</p:attrName>
                                        </p:attrNameLst>
                                      </p:cBhvr>
                                      <p:to>
                                        <p:strVal val="visible"/>
                                      </p:to>
                                    </p:set>
                                    <p:animEffect transition="in" filter="fade">
                                      <p:cBhvr>
                                        <p:cTn id="22" dur="1000"/>
                                        <p:tgtEl>
                                          <p:spTgt spid="3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9">
                                            <p:txEl>
                                              <p:pRg st="4" end="4"/>
                                            </p:txEl>
                                          </p:spTgt>
                                        </p:tgtEl>
                                        <p:attrNameLst>
                                          <p:attrName>style.visibility</p:attrName>
                                        </p:attrNameLst>
                                      </p:cBhvr>
                                      <p:to>
                                        <p:strVal val="visible"/>
                                      </p:to>
                                    </p:set>
                                    <p:animEffect transition="in" filter="fade">
                                      <p:cBhvr>
                                        <p:cTn id="27" dur="1000"/>
                                        <p:tgtEl>
                                          <p:spTgt spid="3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9">
                                            <p:txEl>
                                              <p:pRg st="5" end="5"/>
                                            </p:txEl>
                                          </p:spTgt>
                                        </p:tgtEl>
                                        <p:attrNameLst>
                                          <p:attrName>style.visibility</p:attrName>
                                        </p:attrNameLst>
                                      </p:cBhvr>
                                      <p:to>
                                        <p:strVal val="visible"/>
                                      </p:to>
                                    </p:set>
                                    <p:animEffect transition="in" filter="fade">
                                      <p:cBhvr>
                                        <p:cTn id="32" dur="1000"/>
                                        <p:tgtEl>
                                          <p:spTgt spid="3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9">
                                            <p:txEl>
                                              <p:pRg st="6" end="6"/>
                                            </p:txEl>
                                          </p:spTgt>
                                        </p:tgtEl>
                                        <p:attrNameLst>
                                          <p:attrName>style.visibility</p:attrName>
                                        </p:attrNameLst>
                                      </p:cBhvr>
                                      <p:to>
                                        <p:strVal val="visible"/>
                                      </p:to>
                                    </p:set>
                                    <p:animEffect transition="in" filter="fade">
                                      <p:cBhvr>
                                        <p:cTn id="37" dur="1000"/>
                                        <p:tgtEl>
                                          <p:spTgt spid="3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96550" y="2885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0" i="0" u="none" strike="noStrike" cap="none">
                <a:solidFill>
                  <a:schemeClr val="dk1"/>
                </a:solidFill>
                <a:latin typeface="Calibri"/>
                <a:ea typeface="Calibri"/>
                <a:cs typeface="Calibri"/>
                <a:sym typeface="Calibri"/>
              </a:rPr>
              <a:t>A warning about the dangers of over-nominalisation</a:t>
            </a:r>
            <a:endParaRPr sz="3959" b="0" i="0" u="none" strike="noStrike" cap="none">
              <a:solidFill>
                <a:schemeClr val="dk1"/>
              </a:solidFill>
              <a:latin typeface="Calibri"/>
              <a:ea typeface="Calibri"/>
              <a:cs typeface="Calibri"/>
              <a:sym typeface="Calibri"/>
            </a:endParaRPr>
          </a:p>
        </p:txBody>
      </p:sp>
      <p:pic>
        <p:nvPicPr>
          <p:cNvPr id="335" name="Shape 335">
            <a:hlinkClick r:id="rId3"/>
          </p:cNvPr>
          <p:cNvPicPr preferRelativeResize="0"/>
          <p:nvPr/>
        </p:nvPicPr>
        <p:blipFill rotWithShape="1">
          <a:blip r:embed="rId4">
            <a:alphaModFix/>
          </a:blip>
          <a:srcRect/>
          <a:stretch/>
        </p:blipFill>
        <p:spPr>
          <a:xfrm>
            <a:off x="523874" y="1052167"/>
            <a:ext cx="10734675" cy="572963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46809" y="-15875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References</a:t>
            </a:r>
            <a:endParaRPr sz="4400" b="0" i="0" u="none" strike="noStrike" cap="none">
              <a:solidFill>
                <a:schemeClr val="dk1"/>
              </a:solidFill>
              <a:latin typeface="Calibri"/>
              <a:ea typeface="Calibri"/>
              <a:cs typeface="Calibri"/>
              <a:sym typeface="Calibri"/>
            </a:endParaRPr>
          </a:p>
        </p:txBody>
      </p:sp>
      <p:sp>
        <p:nvSpPr>
          <p:cNvPr id="341" name="Shape 341"/>
          <p:cNvSpPr txBox="1">
            <a:spLocks noGrp="1"/>
          </p:cNvSpPr>
          <p:nvPr>
            <p:ph type="body" idx="1"/>
          </p:nvPr>
        </p:nvSpPr>
        <p:spPr>
          <a:xfrm>
            <a:off x="446809" y="977611"/>
            <a:ext cx="10906991" cy="5880389"/>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757"/>
              <a:buFont typeface="Arial"/>
              <a:buNone/>
            </a:pPr>
            <a:r>
              <a:rPr lang="en-GB" sz="1757" b="0" i="0" u="none" strike="noStrike" cap="none">
                <a:solidFill>
                  <a:schemeClr val="dk1"/>
                </a:solidFill>
                <a:latin typeface="Calibri"/>
                <a:ea typeface="Calibri"/>
                <a:cs typeface="Calibri"/>
                <a:sym typeface="Calibri"/>
              </a:rPr>
              <a:t>Coffin, C. (2010) </a:t>
            </a:r>
            <a:r>
              <a:rPr lang="en-GB" sz="1757" b="0" i="1" u="none" strike="noStrike" cap="none">
                <a:solidFill>
                  <a:schemeClr val="dk1"/>
                </a:solidFill>
                <a:latin typeface="Calibri"/>
                <a:ea typeface="Calibri"/>
                <a:cs typeface="Calibri"/>
                <a:sym typeface="Calibri"/>
              </a:rPr>
              <a:t>Introduction</a:t>
            </a:r>
            <a:r>
              <a:rPr lang="en-GB" sz="1757" b="0" i="0" u="none" strike="noStrike" cap="none">
                <a:solidFill>
                  <a:schemeClr val="dk1"/>
                </a:solidFill>
                <a:latin typeface="Calibri"/>
                <a:ea typeface="Calibri"/>
                <a:cs typeface="Calibri"/>
                <a:sym typeface="Calibri"/>
              </a:rPr>
              <a:t> in Coffin, C., Lillis, T. &amp; O’Halloran, K. (eds.) </a:t>
            </a:r>
            <a:r>
              <a:rPr lang="en-GB" sz="1757" b="0" i="1" u="none" strike="noStrike" cap="none">
                <a:solidFill>
                  <a:schemeClr val="dk1"/>
                </a:solidFill>
                <a:latin typeface="Calibri"/>
                <a:ea typeface="Calibri"/>
                <a:cs typeface="Calibri"/>
                <a:sym typeface="Calibri"/>
              </a:rPr>
              <a:t>Applied linguistics methods: a reader</a:t>
            </a:r>
            <a:r>
              <a:rPr lang="en-GB" sz="1757" b="0" i="0" u="none" strike="noStrike" cap="none">
                <a:solidFill>
                  <a:schemeClr val="dk1"/>
                </a:solidFill>
                <a:latin typeface="Calibri"/>
                <a:ea typeface="Calibri"/>
                <a:cs typeface="Calibri"/>
                <a:sym typeface="Calibri"/>
              </a:rPr>
              <a:t>. Oxon: Routledge</a:t>
            </a:r>
            <a:endParaRPr sz="1757" b="0" i="0" u="none" strike="noStrike" cap="none">
              <a:solidFill>
                <a:schemeClr val="dk1"/>
              </a:solidFill>
              <a:latin typeface="Calibri"/>
              <a:ea typeface="Calibri"/>
              <a:cs typeface="Calibri"/>
              <a:sym typeface="Calibri"/>
            </a:endParaRPr>
          </a:p>
          <a:p>
            <a:pPr marL="0" marR="0" lvl="0" indent="0" algn="l" rtl="0">
              <a:lnSpc>
                <a:spcPct val="95000"/>
              </a:lnSpc>
              <a:spcBef>
                <a:spcPts val="1200"/>
              </a:spcBef>
              <a:spcAft>
                <a:spcPts val="0"/>
              </a:spcAft>
              <a:buClr>
                <a:schemeClr val="dk1"/>
              </a:buClr>
              <a:buSzPts val="1100"/>
              <a:buFont typeface="Arial"/>
              <a:buNone/>
            </a:pPr>
            <a:r>
              <a:rPr lang="en-GB" sz="1757" b="0" i="0" u="none" strike="noStrike" cap="none">
                <a:solidFill>
                  <a:schemeClr val="dk1"/>
                </a:solidFill>
                <a:latin typeface="Calibri"/>
                <a:ea typeface="Calibri"/>
                <a:cs typeface="Calibri"/>
                <a:sym typeface="Calibri"/>
              </a:rPr>
              <a:t>Halliday, M.A.K. rev. Matthieson, C.M.I.M. (2014) Halliday’s introduction to functional grammar. Oxon: Routledge</a:t>
            </a:r>
            <a:endParaRPr/>
          </a:p>
          <a:p>
            <a:pPr marL="0" marR="0" lvl="0" indent="0" algn="l" rtl="0">
              <a:lnSpc>
                <a:spcPct val="95000"/>
              </a:lnSpc>
              <a:spcBef>
                <a:spcPts val="1200"/>
              </a:spcBef>
              <a:spcAft>
                <a:spcPts val="0"/>
              </a:spcAft>
              <a:buClr>
                <a:schemeClr val="dk1"/>
              </a:buClr>
              <a:buSzPts val="1100"/>
              <a:buFont typeface="Arial"/>
              <a:buNone/>
            </a:pPr>
            <a:r>
              <a:rPr lang="en-GB" sz="1757" b="0" i="0" u="none" strike="noStrike" cap="none">
                <a:solidFill>
                  <a:schemeClr val="dk1"/>
                </a:solidFill>
                <a:latin typeface="Calibri"/>
                <a:ea typeface="Calibri"/>
                <a:cs typeface="Calibri"/>
                <a:sym typeface="Calibri"/>
              </a:rPr>
              <a:t>Hyland, K., (1990). A genre description of the argumentative essay. </a:t>
            </a:r>
            <a:r>
              <a:rPr lang="en-GB" sz="1757" b="0" i="1" u="none" strike="noStrike" cap="none">
                <a:solidFill>
                  <a:schemeClr val="dk1"/>
                </a:solidFill>
                <a:latin typeface="Calibri"/>
                <a:ea typeface="Calibri"/>
                <a:cs typeface="Calibri"/>
                <a:sym typeface="Calibri"/>
              </a:rPr>
              <a:t>RELC journal</a:t>
            </a:r>
            <a:r>
              <a:rPr lang="en-GB" sz="1757" b="0" i="0" u="none" strike="noStrike" cap="none">
                <a:solidFill>
                  <a:schemeClr val="dk1"/>
                </a:solidFill>
                <a:latin typeface="Calibri"/>
                <a:ea typeface="Calibri"/>
                <a:cs typeface="Calibri"/>
                <a:sym typeface="Calibri"/>
              </a:rPr>
              <a:t>, </a:t>
            </a:r>
            <a:r>
              <a:rPr lang="en-GB" sz="1757" b="0" i="1" u="none" strike="noStrike" cap="none">
                <a:solidFill>
                  <a:schemeClr val="dk1"/>
                </a:solidFill>
                <a:latin typeface="Calibri"/>
                <a:ea typeface="Calibri"/>
                <a:cs typeface="Calibri"/>
                <a:sym typeface="Calibri"/>
              </a:rPr>
              <a:t>21</a:t>
            </a:r>
            <a:r>
              <a:rPr lang="en-GB" sz="1757" b="0" i="0" u="none" strike="noStrike" cap="none">
                <a:solidFill>
                  <a:schemeClr val="dk1"/>
                </a:solidFill>
                <a:latin typeface="Calibri"/>
                <a:ea typeface="Calibri"/>
                <a:cs typeface="Calibri"/>
                <a:sym typeface="Calibri"/>
              </a:rPr>
              <a:t>(1), pp.66-78.</a:t>
            </a:r>
            <a:endParaRPr sz="1757" b="0" i="0" u="none" strike="noStrike" cap="none">
              <a:solidFill>
                <a:schemeClr val="dk1"/>
              </a:solidFill>
              <a:latin typeface="Calibri"/>
              <a:ea typeface="Calibri"/>
              <a:cs typeface="Calibri"/>
              <a:sym typeface="Calibri"/>
            </a:endParaRPr>
          </a:p>
          <a:p>
            <a:pPr marL="0" marR="0" lvl="0" indent="0" algn="l" rtl="0">
              <a:lnSpc>
                <a:spcPct val="130000"/>
              </a:lnSpc>
              <a:spcBef>
                <a:spcPts val="1000"/>
              </a:spcBef>
              <a:spcAft>
                <a:spcPts val="0"/>
              </a:spcAft>
              <a:buClr>
                <a:schemeClr val="dk1"/>
              </a:buClr>
              <a:buSzPts val="1100"/>
              <a:buFont typeface="Arial"/>
              <a:buNone/>
            </a:pPr>
            <a:r>
              <a:rPr lang="en-GB" sz="1757" b="0" i="0" u="none" strike="noStrike" cap="none">
                <a:solidFill>
                  <a:schemeClr val="dk1"/>
                </a:solidFill>
                <a:highlight>
                  <a:srgbClr val="FFFFFF"/>
                </a:highlight>
                <a:latin typeface="Calibri"/>
                <a:ea typeface="Calibri"/>
                <a:cs typeface="Calibri"/>
                <a:sym typeface="Calibri"/>
              </a:rPr>
              <a:t>Martin, J. (2010) </a:t>
            </a:r>
            <a:r>
              <a:rPr lang="en-GB" sz="1757" b="0" i="1" u="none" strike="noStrike" cap="none">
                <a:solidFill>
                  <a:schemeClr val="dk1"/>
                </a:solidFill>
                <a:highlight>
                  <a:srgbClr val="FFFFFF"/>
                </a:highlight>
                <a:latin typeface="Calibri"/>
                <a:ea typeface="Calibri"/>
                <a:cs typeface="Calibri"/>
                <a:sym typeface="Calibri"/>
              </a:rPr>
              <a:t>Language, register and genre </a:t>
            </a:r>
            <a:r>
              <a:rPr lang="en-GB" sz="1757" b="0" i="0" u="none" strike="noStrike" cap="none">
                <a:solidFill>
                  <a:schemeClr val="dk1"/>
                </a:solidFill>
                <a:highlight>
                  <a:srgbClr val="FFFFFF"/>
                </a:highlight>
                <a:latin typeface="Calibri"/>
                <a:ea typeface="Calibri"/>
                <a:cs typeface="Calibri"/>
                <a:sym typeface="Calibri"/>
              </a:rPr>
              <a:t>in Christie, F. (ed.) </a:t>
            </a:r>
            <a:r>
              <a:rPr lang="en-GB" sz="1757" b="0" i="1" u="none" strike="noStrike" cap="none">
                <a:solidFill>
                  <a:schemeClr val="dk1"/>
                </a:solidFill>
                <a:highlight>
                  <a:srgbClr val="FFFFFF"/>
                </a:highlight>
                <a:latin typeface="Calibri"/>
                <a:ea typeface="Calibri"/>
                <a:cs typeface="Calibri"/>
                <a:sym typeface="Calibri"/>
              </a:rPr>
              <a:t>Children writing: a reader.</a:t>
            </a:r>
            <a:r>
              <a:rPr lang="en-GB" sz="1757" b="0" i="0" u="none" strike="noStrike" cap="none">
                <a:solidFill>
                  <a:schemeClr val="dk1"/>
                </a:solidFill>
                <a:highlight>
                  <a:srgbClr val="FFFFFF"/>
                </a:highlight>
                <a:latin typeface="Calibri"/>
                <a:ea typeface="Calibri"/>
                <a:cs typeface="Calibri"/>
                <a:sym typeface="Calibri"/>
              </a:rPr>
              <a:t> Geelong: Deakin University Press</a:t>
            </a:r>
            <a:endParaRPr/>
          </a:p>
          <a:p>
            <a:pPr marL="0" marR="0" lvl="0" indent="0" algn="l" rtl="0">
              <a:lnSpc>
                <a:spcPct val="70000"/>
              </a:lnSpc>
              <a:spcBef>
                <a:spcPts val="1000"/>
              </a:spcBef>
              <a:spcAft>
                <a:spcPts val="0"/>
              </a:spcAft>
              <a:buClr>
                <a:schemeClr val="dk1"/>
              </a:buClr>
              <a:buSzPts val="1757"/>
              <a:buFont typeface="Arial"/>
              <a:buNone/>
            </a:pPr>
            <a:r>
              <a:rPr lang="en-GB" sz="1757" b="0" i="0" u="none" strike="noStrike" cap="none">
                <a:solidFill>
                  <a:schemeClr val="dk1"/>
                </a:solidFill>
                <a:latin typeface="Calibri"/>
                <a:ea typeface="Calibri"/>
                <a:cs typeface="Calibri"/>
                <a:sym typeface="Calibri"/>
              </a:rPr>
              <a:t>Milton, J., (2010). The development of vocabulary breadth across the CEFR levels. </a:t>
            </a:r>
            <a:r>
              <a:rPr lang="en-GB" sz="1757" b="0" i="1" u="none" strike="noStrike" cap="none">
                <a:solidFill>
                  <a:schemeClr val="dk1"/>
                </a:solidFill>
                <a:latin typeface="Calibri"/>
                <a:ea typeface="Calibri"/>
                <a:cs typeface="Calibri"/>
                <a:sym typeface="Calibri"/>
              </a:rPr>
              <a:t>Communicative proficiency and linguistic development: Intersections between SLA and language testing research</a:t>
            </a:r>
            <a:r>
              <a:rPr lang="en-GB" sz="1757" b="0" i="0" u="none" strike="noStrike" cap="none">
                <a:solidFill>
                  <a:schemeClr val="dk1"/>
                </a:solidFill>
                <a:latin typeface="Calibri"/>
                <a:ea typeface="Calibri"/>
                <a:cs typeface="Calibri"/>
                <a:sym typeface="Calibri"/>
              </a:rPr>
              <a:t>, pp.211-232.</a:t>
            </a:r>
            <a:endParaRPr/>
          </a:p>
          <a:p>
            <a:pPr marL="0" marR="0" lvl="0" indent="0" algn="l" rtl="0">
              <a:lnSpc>
                <a:spcPct val="70000"/>
              </a:lnSpc>
              <a:spcBef>
                <a:spcPts val="1000"/>
              </a:spcBef>
              <a:spcAft>
                <a:spcPts val="0"/>
              </a:spcAft>
              <a:buClr>
                <a:schemeClr val="dk1"/>
              </a:buClr>
              <a:buSzPts val="1757"/>
              <a:buFont typeface="Arial"/>
              <a:buNone/>
            </a:pPr>
            <a:r>
              <a:rPr lang="en-GB" sz="1757" b="0" i="0" u="none" strike="noStrike" cap="none">
                <a:solidFill>
                  <a:schemeClr val="dk1"/>
                </a:solidFill>
                <a:highlight>
                  <a:srgbClr val="FFFFFF"/>
                </a:highlight>
                <a:latin typeface="Calibri"/>
                <a:ea typeface="Calibri"/>
                <a:cs typeface="Calibri"/>
                <a:sym typeface="Calibri"/>
              </a:rPr>
              <a:t>Moore, T. (2011). </a:t>
            </a:r>
            <a:r>
              <a:rPr lang="en-GB" sz="1757" b="0" i="1" u="none" strike="noStrike" cap="none">
                <a:solidFill>
                  <a:schemeClr val="dk1"/>
                </a:solidFill>
                <a:highlight>
                  <a:srgbClr val="FFFFFF"/>
                </a:highlight>
                <a:latin typeface="Calibri"/>
                <a:ea typeface="Calibri"/>
                <a:cs typeface="Calibri"/>
                <a:sym typeface="Calibri"/>
              </a:rPr>
              <a:t>The ‘processes’ of learning: On the use of Halliday’s transitivity in academic skills advising</a:t>
            </a:r>
            <a:r>
              <a:rPr lang="en-GB" sz="1757" b="0" i="0" u="none" strike="noStrike" cap="none">
                <a:solidFill>
                  <a:schemeClr val="dk1"/>
                </a:solidFill>
                <a:highlight>
                  <a:srgbClr val="FFFFFF"/>
                </a:highlight>
                <a:latin typeface="Calibri"/>
                <a:ea typeface="Calibri"/>
                <a:cs typeface="Calibri"/>
                <a:sym typeface="Calibri"/>
              </a:rPr>
              <a:t> in Coffin, C., </a:t>
            </a:r>
            <a:r>
              <a:rPr lang="en-GB" sz="1757" b="0" i="0" u="none" strike="noStrike" cap="none">
                <a:solidFill>
                  <a:schemeClr val="dk1"/>
                </a:solidFill>
                <a:latin typeface="Calibri"/>
                <a:ea typeface="Calibri"/>
                <a:cs typeface="Calibri"/>
                <a:sym typeface="Calibri"/>
              </a:rPr>
              <a:t>Lillis, T. &amp; O’Halloran, K. (eds.) </a:t>
            </a:r>
            <a:r>
              <a:rPr lang="en-GB" sz="1757" b="0" i="1" u="none" strike="noStrike" cap="none">
                <a:solidFill>
                  <a:schemeClr val="dk1"/>
                </a:solidFill>
                <a:latin typeface="Calibri"/>
                <a:ea typeface="Calibri"/>
                <a:cs typeface="Calibri"/>
                <a:sym typeface="Calibri"/>
              </a:rPr>
              <a:t>Applied linguistics methods: A Reader</a:t>
            </a:r>
            <a:r>
              <a:rPr lang="en-GB" sz="1757" b="0" i="0" u="none" strike="noStrike" cap="none">
                <a:solidFill>
                  <a:schemeClr val="dk1"/>
                </a:solidFill>
                <a:latin typeface="Calibri"/>
                <a:ea typeface="Calibri"/>
                <a:cs typeface="Calibri"/>
                <a:sym typeface="Calibri"/>
              </a:rPr>
              <a:t>. Oxon: Routledge</a:t>
            </a:r>
            <a:endParaRPr sz="1757"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757"/>
              <a:buFont typeface="Arial"/>
              <a:buNone/>
            </a:pPr>
            <a:r>
              <a:rPr lang="en-GB" sz="1757" b="0" i="0" u="none" strike="noStrike" cap="none">
                <a:solidFill>
                  <a:schemeClr val="dk1"/>
                </a:solidFill>
                <a:latin typeface="Calibri"/>
                <a:ea typeface="Calibri"/>
                <a:cs typeface="Calibri"/>
                <a:sym typeface="Calibri"/>
              </a:rPr>
              <a:t>Moore, T. and Morton, J. (2005). </a:t>
            </a:r>
            <a:r>
              <a:rPr lang="en-GB" sz="1757" b="0" i="1" u="none" strike="noStrike" cap="none">
                <a:solidFill>
                  <a:schemeClr val="dk1"/>
                </a:solidFill>
                <a:latin typeface="Calibri"/>
                <a:ea typeface="Calibri"/>
                <a:cs typeface="Calibri"/>
                <a:sym typeface="Calibri"/>
              </a:rPr>
              <a:t>Dimensions of difference: a comparison of university writing and IELTS writing. </a:t>
            </a:r>
            <a:r>
              <a:rPr lang="en-GB" sz="1757" b="0" i="0" u="none" strike="noStrike" cap="none">
                <a:solidFill>
                  <a:schemeClr val="dk1"/>
                </a:solidFill>
                <a:latin typeface="Calibri"/>
                <a:ea typeface="Calibri"/>
                <a:cs typeface="Calibri"/>
                <a:sym typeface="Calibri"/>
              </a:rPr>
              <a:t>Journal of English for Academic Purposes 4, 43–66</a:t>
            </a:r>
            <a:endParaRPr/>
          </a:p>
          <a:p>
            <a:pPr marL="0" marR="0" lvl="0" indent="0" algn="l" rtl="0">
              <a:lnSpc>
                <a:spcPct val="70000"/>
              </a:lnSpc>
              <a:spcBef>
                <a:spcPts val="1000"/>
              </a:spcBef>
              <a:spcAft>
                <a:spcPts val="0"/>
              </a:spcAft>
              <a:buClr>
                <a:schemeClr val="dk1"/>
              </a:buClr>
              <a:buSzPts val="1757"/>
              <a:buFont typeface="Arial"/>
              <a:buNone/>
            </a:pPr>
            <a:r>
              <a:rPr lang="en-GB" sz="1757" b="0" i="0" u="none" strike="noStrike" cap="none">
                <a:solidFill>
                  <a:schemeClr val="dk1"/>
                </a:solidFill>
                <a:latin typeface="Calibri"/>
                <a:ea typeface="Calibri"/>
                <a:cs typeface="Calibri"/>
                <a:sym typeface="Calibri"/>
              </a:rPr>
              <a:t>Swales, J. (1990). Genre analysis: English in academic and research settings. Cambridge: Cambridge University Press.</a:t>
            </a:r>
            <a:endParaRPr sz="1757"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757"/>
              <a:buFont typeface="Arial"/>
              <a:buNone/>
            </a:pPr>
            <a:r>
              <a:rPr lang="en-GB" sz="1757" b="0" i="0" u="none" strike="noStrike" cap="none">
                <a:solidFill>
                  <a:schemeClr val="dk1"/>
                </a:solidFill>
                <a:latin typeface="Calibri"/>
                <a:ea typeface="Calibri"/>
                <a:cs typeface="Calibri"/>
                <a:sym typeface="Calibri"/>
              </a:rPr>
              <a:t>Uefap (n.d.). </a:t>
            </a:r>
            <a:r>
              <a:rPr lang="en-GB" sz="1757" b="0" i="1" u="none" strike="noStrike" cap="none">
                <a:solidFill>
                  <a:schemeClr val="dk1"/>
                </a:solidFill>
                <a:latin typeface="Calibri"/>
                <a:ea typeface="Calibri"/>
                <a:cs typeface="Calibri"/>
                <a:sym typeface="Calibri"/>
              </a:rPr>
              <a:t>Levels of communication lexicogrammar</a:t>
            </a:r>
            <a:r>
              <a:rPr lang="en-GB" sz="1757" b="0" i="0" u="none" strike="noStrike" cap="none">
                <a:solidFill>
                  <a:schemeClr val="dk1"/>
                </a:solidFill>
                <a:latin typeface="Calibri"/>
                <a:ea typeface="Calibri"/>
                <a:cs typeface="Calibri"/>
                <a:sym typeface="Calibri"/>
              </a:rPr>
              <a:t>. [online] available at </a:t>
            </a:r>
            <a:r>
              <a:rPr lang="en-GB" sz="1757" b="0" i="0" u="sng" strike="noStrike" cap="none">
                <a:solidFill>
                  <a:schemeClr val="hlink"/>
                </a:solidFill>
                <a:latin typeface="Calibri"/>
                <a:ea typeface="Calibri"/>
                <a:cs typeface="Calibri"/>
                <a:sym typeface="Calibri"/>
                <a:hlinkClick r:id="rId3"/>
              </a:rPr>
              <a:t>http://www.uefap.com/grammar/intro/sfl-intro.htm</a:t>
            </a:r>
            <a:r>
              <a:rPr lang="en-GB" sz="1757" b="0" i="0" u="none" strike="noStrike" cap="none">
                <a:solidFill>
                  <a:schemeClr val="dk1"/>
                </a:solidFill>
                <a:latin typeface="Calibri"/>
                <a:ea typeface="Calibri"/>
                <a:cs typeface="Calibri"/>
                <a:sym typeface="Calibri"/>
              </a:rPr>
              <a:t> [accessed 9 March 2017] </a:t>
            </a:r>
            <a:endParaRPr/>
          </a:p>
          <a:p>
            <a:pPr marL="0" marR="0" lvl="0" indent="0" algn="l" rtl="0">
              <a:lnSpc>
                <a:spcPct val="70000"/>
              </a:lnSpc>
              <a:spcBef>
                <a:spcPts val="1000"/>
              </a:spcBef>
              <a:spcAft>
                <a:spcPts val="0"/>
              </a:spcAft>
              <a:buClr>
                <a:schemeClr val="dk1"/>
              </a:buClr>
              <a:buSzPts val="1757"/>
              <a:buFont typeface="Arial"/>
              <a:buNone/>
            </a:pPr>
            <a:r>
              <a:rPr lang="en-GB" sz="1757" b="0" i="0" u="none" strike="noStrike" cap="none">
                <a:solidFill>
                  <a:schemeClr val="dk1"/>
                </a:solidFill>
                <a:latin typeface="Calibri"/>
                <a:ea typeface="Calibri"/>
                <a:cs typeface="Calibri"/>
                <a:sym typeface="Calibri"/>
              </a:rPr>
              <a:t>Uefap (n.d.). </a:t>
            </a:r>
            <a:r>
              <a:rPr lang="en-GB" sz="1757" b="0" i="1" u="none" strike="noStrike" cap="none">
                <a:solidFill>
                  <a:schemeClr val="dk1"/>
                </a:solidFill>
                <a:latin typeface="Calibri"/>
                <a:ea typeface="Calibri"/>
                <a:cs typeface="Calibri"/>
                <a:sym typeface="Calibri"/>
              </a:rPr>
              <a:t>Features of academic writing</a:t>
            </a:r>
            <a:r>
              <a:rPr lang="en-GB" sz="1757" b="0" i="0" u="none" strike="noStrike" cap="none">
                <a:solidFill>
                  <a:schemeClr val="dk1"/>
                </a:solidFill>
                <a:latin typeface="Calibri"/>
                <a:ea typeface="Calibri"/>
                <a:cs typeface="Calibri"/>
                <a:sym typeface="Calibri"/>
              </a:rPr>
              <a:t>. [online] available at </a:t>
            </a:r>
            <a:r>
              <a:rPr lang="en-GB" sz="1757" b="0" i="0" u="sng" strike="noStrike" cap="none">
                <a:solidFill>
                  <a:schemeClr val="hlink"/>
                </a:solidFill>
                <a:latin typeface="Calibri"/>
                <a:ea typeface="Calibri"/>
                <a:cs typeface="Calibri"/>
                <a:sym typeface="Calibri"/>
                <a:hlinkClick r:id="rId3"/>
              </a:rPr>
              <a:t>http://www.uefap.com/grammar/intro/sfl-intro.htm</a:t>
            </a:r>
            <a:r>
              <a:rPr lang="en-GB" sz="1757" b="0" i="0" u="none" strike="noStrike" cap="none">
                <a:solidFill>
                  <a:schemeClr val="dk1"/>
                </a:solidFill>
                <a:latin typeface="Calibri"/>
                <a:ea typeface="Calibri"/>
                <a:cs typeface="Calibri"/>
                <a:sym typeface="Calibri"/>
              </a:rPr>
              <a:t> [accessed 9 March 2017] </a:t>
            </a:r>
            <a:endParaRPr/>
          </a:p>
          <a:p>
            <a:pPr marL="0" marR="0" lvl="0" indent="0" algn="l" rtl="0">
              <a:lnSpc>
                <a:spcPct val="70000"/>
              </a:lnSpc>
              <a:spcBef>
                <a:spcPts val="1000"/>
              </a:spcBef>
              <a:spcAft>
                <a:spcPts val="0"/>
              </a:spcAft>
              <a:buClr>
                <a:schemeClr val="dk1"/>
              </a:buClr>
              <a:buSzPts val="1665"/>
              <a:buFont typeface="Arial"/>
              <a:buNone/>
            </a:pPr>
            <a:endParaRPr sz="1665" b="0"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665"/>
              <a:buFont typeface="Arial"/>
              <a:buNone/>
            </a:pPr>
            <a:endParaRPr sz="1665" b="0" i="1"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Features of IELTS writing tasks</a:t>
            </a:r>
            <a:endParaRPr sz="44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writing as a spontaneous activity;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writing as opinion-giving;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evidence as anecdote, experience;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writing as hortation (Should X be done?);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real world phenomena as proper subject of writing;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writing as an activity separate from reading. </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17" name="Shape 117"/>
          <p:cNvSpPr txBox="1"/>
          <p:nvPr/>
        </p:nvSpPr>
        <p:spPr>
          <a:xfrm>
            <a:off x="1111624" y="5056375"/>
            <a:ext cx="4751294" cy="376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Moore and Morton, p63, 2005</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5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500"/>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500"/>
                                        <p:tgtEl>
                                          <p:spTgt spid="1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500"/>
                                        <p:tgtEl>
                                          <p:spTgt spid="1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xEl>
                                              <p:pRg st="5" end="5"/>
                                            </p:txEl>
                                          </p:spTgt>
                                        </p:tgtEl>
                                        <p:attrNameLst>
                                          <p:attrName>style.visibility</p:attrName>
                                        </p:attrNameLst>
                                      </p:cBhvr>
                                      <p:to>
                                        <p:strVal val="visible"/>
                                      </p:to>
                                    </p:set>
                                    <p:animEffect transition="in" filter="fade">
                                      <p:cBhvr>
                                        <p:cTn id="32" dur="500"/>
                                        <p:tgtEl>
                                          <p:spTgt spid="1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xEl>
                                              <p:pRg st="6" end="6"/>
                                            </p:txEl>
                                          </p:spTgt>
                                        </p:tgtEl>
                                        <p:attrNameLst>
                                          <p:attrName>style.visibility</p:attrName>
                                        </p:attrNameLst>
                                      </p:cBhvr>
                                      <p:to>
                                        <p:strVal val="visible"/>
                                      </p:to>
                                    </p:set>
                                    <p:animEffect transition="in" filter="fade">
                                      <p:cBhvr>
                                        <p:cTn id="37" dur="500"/>
                                        <p:tgtEl>
                                          <p:spTgt spid="1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820093" y="865958"/>
            <a:ext cx="10515600" cy="4351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GB" sz="3200" b="1" i="0" u="none" strike="noStrike" cap="none">
                <a:solidFill>
                  <a:schemeClr val="dk1"/>
                </a:solidFill>
                <a:latin typeface="Calibri"/>
                <a:ea typeface="Calibri"/>
                <a:cs typeface="Calibri"/>
                <a:sym typeface="Calibri"/>
              </a:rPr>
              <a:t>The native tongue should be banned from the TESOL classroom.</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1"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r>
              <a:rPr lang="en-GB" sz="3200" b="0" i="1" u="none" strike="noStrike" cap="none">
                <a:solidFill>
                  <a:schemeClr val="dk1"/>
                </a:solidFill>
                <a:latin typeface="Calibri"/>
                <a:ea typeface="Calibri"/>
                <a:cs typeface="Calibri"/>
                <a:sym typeface="Calibri"/>
              </a:rPr>
              <a:t>To what extent do you agree with this statement? Clearly state your stance, provide arguments to support this stance and explain why you disagree with the counter-arguments.</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914400" y="959667"/>
            <a:ext cx="1003124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You should spend about 40 minutes on this task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Write about the following topic:</a:t>
            </a:r>
            <a:endParaRPr sz="1800">
              <a:solidFill>
                <a:schemeClr val="dk1"/>
              </a:solidFill>
              <a:latin typeface="Calibri"/>
              <a:ea typeface="Calibri"/>
              <a:cs typeface="Calibri"/>
              <a:sym typeface="Calibri"/>
            </a:endParaRPr>
          </a:p>
        </p:txBody>
      </p:sp>
      <p:sp>
        <p:nvSpPr>
          <p:cNvPr id="128" name="Shape 128"/>
          <p:cNvSpPr txBox="1"/>
          <p:nvPr/>
        </p:nvSpPr>
        <p:spPr>
          <a:xfrm>
            <a:off x="914400" y="2145672"/>
            <a:ext cx="9750582" cy="92333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The native tongue should be banned from the TESOL classroom.</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To what extent do you agree or disagree?</a:t>
            </a:r>
            <a:endParaRPr sz="1800">
              <a:solidFill>
                <a:schemeClr val="dk1"/>
              </a:solidFill>
              <a:latin typeface="Calibri"/>
              <a:ea typeface="Calibri"/>
              <a:cs typeface="Calibri"/>
              <a:sym typeface="Calibri"/>
            </a:endParaRPr>
          </a:p>
        </p:txBody>
      </p:sp>
      <p:sp>
        <p:nvSpPr>
          <p:cNvPr id="129" name="Shape 129"/>
          <p:cNvSpPr txBox="1"/>
          <p:nvPr/>
        </p:nvSpPr>
        <p:spPr>
          <a:xfrm>
            <a:off x="986828" y="3521798"/>
            <a:ext cx="9334122"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Give reasons for your answer and include any relevant examples from your own knowledge or experience.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Write at least 250 words.</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847253" y="947439"/>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GB" sz="3200" b="0" i="0" u="none" strike="noStrike" cap="none">
                <a:solidFill>
                  <a:schemeClr val="dk1"/>
                </a:solidFill>
                <a:latin typeface="Calibri"/>
                <a:ea typeface="Calibri"/>
                <a:cs typeface="Calibri"/>
                <a:sym typeface="Calibri"/>
              </a:rPr>
              <a:t>The first reason why I hold this opinion is that TESOL class creates a perfect environment for us to speaking the same language. We should grasp the chance to practicing our speaking. Though it is hard to talk in the non-mother tongue at beginning, you have to hang on and struggle through tough times. If you always do what you can do, you will never be the one you can be.</a:t>
            </a:r>
            <a:endParaRPr/>
          </a:p>
          <a:p>
            <a:pPr marL="0" marR="0" lvl="0" indent="0" algn="l" rtl="0">
              <a:lnSpc>
                <a:spcPct val="90000"/>
              </a:lnSpc>
              <a:spcBef>
                <a:spcPts val="1000"/>
              </a:spcBef>
              <a:spcAft>
                <a:spcPts val="0"/>
              </a:spcAft>
              <a:buClr>
                <a:schemeClr val="dk1"/>
              </a:buClr>
              <a:buSzPts val="2800"/>
              <a:buFont typeface="Arial"/>
              <a:buNone/>
            </a:pPr>
            <a:r>
              <a:rPr lang="en-GB" sz="2800" b="0" i="0" u="none" strike="noStrike" cap="none">
                <a:solidFill>
                  <a:schemeClr val="dk1"/>
                </a:solidFill>
                <a:latin typeface="Calibri"/>
                <a:ea typeface="Calibri"/>
                <a:cs typeface="Calibri"/>
                <a:sym typeface="Calibri"/>
              </a:rPr>
              <a:t/>
            </a:r>
            <a:br>
              <a:rPr lang="en-GB" sz="2800" b="0" i="0" u="none" strike="noStrike" cap="none">
                <a:solidFill>
                  <a:schemeClr val="dk1"/>
                </a:solidFill>
                <a:latin typeface="Calibri"/>
                <a:ea typeface="Calibri"/>
                <a:cs typeface="Calibri"/>
                <a:sym typeface="Calibri"/>
              </a:rPr>
            </a:b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41" name="Shape 14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spcBef>
                <a:spcPts val="1000"/>
              </a:spcBef>
              <a:spcAft>
                <a:spcPts val="0"/>
              </a:spcAft>
              <a:buNone/>
            </a:pPr>
            <a:endParaRPr/>
          </a:p>
        </p:txBody>
      </p:sp>
      <p:pic>
        <p:nvPicPr>
          <p:cNvPr id="142" name="Shape 142"/>
          <p:cNvPicPr preferRelativeResize="0"/>
          <p:nvPr/>
        </p:nvPicPr>
        <p:blipFill>
          <a:blip r:embed="rId3">
            <a:alphaModFix/>
          </a:blip>
          <a:stretch>
            <a:fillRect/>
          </a:stretch>
        </p:blipFill>
        <p:spPr>
          <a:xfrm>
            <a:off x="838200" y="365125"/>
            <a:ext cx="10515600" cy="581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GB" sz="3959" b="1" i="0" u="none" strike="noStrike" cap="none">
                <a:solidFill>
                  <a:schemeClr val="dk1"/>
                </a:solidFill>
                <a:latin typeface="Calibri"/>
                <a:ea typeface="Calibri"/>
                <a:cs typeface="Calibri"/>
                <a:sym typeface="Calibri"/>
              </a:rPr>
              <a:t>Features of academic writing</a:t>
            </a:r>
            <a:endParaRPr sz="3959" b="1" i="0" u="none" strike="noStrike" cap="none">
              <a:solidFill>
                <a:schemeClr val="dk1"/>
              </a:solidFill>
              <a:latin typeface="Calibri"/>
              <a:ea typeface="Calibri"/>
              <a:cs typeface="Calibri"/>
              <a:sym typeface="Calibri"/>
            </a:endParaRPr>
          </a:p>
        </p:txBody>
      </p:sp>
      <p:sp>
        <p:nvSpPr>
          <p:cNvPr id="148" name="Shape 14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Complexity</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Formality</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Precision</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Objectivity</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Explicitness</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Accuracy</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Hedging</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Responsibility</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Organisation</a:t>
            </a:r>
            <a:endParaRPr sz="2800" b="0" i="0" u="none" strike="noStrike" cap="none">
              <a:solidFill>
                <a:schemeClr val="dk1"/>
              </a:solidFill>
              <a:latin typeface="Calibri"/>
              <a:ea typeface="Calibri"/>
              <a:cs typeface="Calibri"/>
              <a:sym typeface="Calibri"/>
            </a:endParaRPr>
          </a:p>
          <a:p>
            <a:pPr marL="609585" marR="0" lvl="0" indent="-457188" algn="l" rtl="0">
              <a:lnSpc>
                <a:spcPct val="90000"/>
              </a:lnSpc>
              <a:spcBef>
                <a:spcPts val="0"/>
              </a:spcBef>
              <a:spcAft>
                <a:spcPts val="0"/>
              </a:spcAft>
              <a:buClr>
                <a:schemeClr val="dk1"/>
              </a:buClr>
              <a:buSzPts val="1800"/>
              <a:buFont typeface="Arial"/>
              <a:buChar char="●"/>
            </a:pPr>
            <a:r>
              <a:rPr lang="en-GB" sz="2800" b="1" i="0" u="none" strike="noStrike" cap="none">
                <a:solidFill>
                  <a:schemeClr val="dk1"/>
                </a:solidFill>
                <a:latin typeface="Calibri"/>
                <a:ea typeface="Calibri"/>
                <a:cs typeface="Calibri"/>
                <a:sym typeface="Calibri"/>
              </a:rPr>
              <a:t>Planning</a:t>
            </a:r>
            <a:endParaRPr sz="2800" b="0" i="0" u="none" strike="noStrike" cap="none">
              <a:solidFill>
                <a:schemeClr val="dk1"/>
              </a:solidFill>
              <a:latin typeface="Calibri"/>
              <a:ea typeface="Calibri"/>
              <a:cs typeface="Calibri"/>
              <a:sym typeface="Calibri"/>
            </a:endParaRPr>
          </a:p>
          <a:p>
            <a:pPr marL="152396" marR="0" lvl="0" indent="0" algn="l" rtl="0">
              <a:lnSpc>
                <a:spcPct val="90000"/>
              </a:lnSpc>
              <a:spcBef>
                <a:spcPts val="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
        <p:nvSpPr>
          <p:cNvPr id="149" name="Shape 149"/>
          <p:cNvSpPr txBox="1"/>
          <p:nvPr/>
        </p:nvSpPr>
        <p:spPr>
          <a:xfrm>
            <a:off x="606582" y="5939073"/>
            <a:ext cx="3259248" cy="3711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Source: Uefap.org, n.d.</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5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5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5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500"/>
                                        <p:tgtEl>
                                          <p:spTgt spid="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5" end="5"/>
                                            </p:txEl>
                                          </p:spTgt>
                                        </p:tgtEl>
                                        <p:attrNameLst>
                                          <p:attrName>style.visibility</p:attrName>
                                        </p:attrNameLst>
                                      </p:cBhvr>
                                      <p:to>
                                        <p:strVal val="visible"/>
                                      </p:to>
                                    </p:set>
                                    <p:animEffect transition="in" filter="fade">
                                      <p:cBhvr>
                                        <p:cTn id="32" dur="500"/>
                                        <p:tgtEl>
                                          <p:spTgt spid="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8">
                                            <p:txEl>
                                              <p:pRg st="6" end="6"/>
                                            </p:txEl>
                                          </p:spTgt>
                                        </p:tgtEl>
                                        <p:attrNameLst>
                                          <p:attrName>style.visibility</p:attrName>
                                        </p:attrNameLst>
                                      </p:cBhvr>
                                      <p:to>
                                        <p:strVal val="visible"/>
                                      </p:to>
                                    </p:set>
                                    <p:animEffect transition="in" filter="fade">
                                      <p:cBhvr>
                                        <p:cTn id="37" dur="500"/>
                                        <p:tgtEl>
                                          <p:spTgt spid="14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
                                            <p:txEl>
                                              <p:pRg st="7" end="7"/>
                                            </p:txEl>
                                          </p:spTgt>
                                        </p:tgtEl>
                                        <p:attrNameLst>
                                          <p:attrName>style.visibility</p:attrName>
                                        </p:attrNameLst>
                                      </p:cBhvr>
                                      <p:to>
                                        <p:strVal val="visible"/>
                                      </p:to>
                                    </p:set>
                                    <p:animEffect transition="in" filter="fade">
                                      <p:cBhvr>
                                        <p:cTn id="42" dur="500"/>
                                        <p:tgtEl>
                                          <p:spTgt spid="14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8">
                                            <p:txEl>
                                              <p:pRg st="8" end="8"/>
                                            </p:txEl>
                                          </p:spTgt>
                                        </p:tgtEl>
                                        <p:attrNameLst>
                                          <p:attrName>style.visibility</p:attrName>
                                        </p:attrNameLst>
                                      </p:cBhvr>
                                      <p:to>
                                        <p:strVal val="visible"/>
                                      </p:to>
                                    </p:set>
                                    <p:animEffect transition="in" filter="fade">
                                      <p:cBhvr>
                                        <p:cTn id="47" dur="500"/>
                                        <p:tgtEl>
                                          <p:spTgt spid="14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8">
                                            <p:txEl>
                                              <p:pRg st="9" end="9"/>
                                            </p:txEl>
                                          </p:spTgt>
                                        </p:tgtEl>
                                        <p:attrNameLst>
                                          <p:attrName>style.visibility</p:attrName>
                                        </p:attrNameLst>
                                      </p:cBhvr>
                                      <p:to>
                                        <p:strVal val="visible"/>
                                      </p:to>
                                    </p:set>
                                    <p:animEffect transition="in" filter="fade">
                                      <p:cBhvr>
                                        <p:cTn id="52" dur="500"/>
                                        <p:tgtEl>
                                          <p:spTgt spid="14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8">
                                            <p:txEl>
                                              <p:pRg st="10" end="10"/>
                                            </p:txEl>
                                          </p:spTgt>
                                        </p:tgtEl>
                                        <p:attrNameLst>
                                          <p:attrName>style.visibility</p:attrName>
                                        </p:attrNameLst>
                                      </p:cBhvr>
                                      <p:to>
                                        <p:strVal val="visible"/>
                                      </p:to>
                                    </p:set>
                                    <p:animEffect transition="in" filter="fade">
                                      <p:cBhvr>
                                        <p:cTn id="57" dur="500"/>
                                        <p:tgtEl>
                                          <p:spTgt spid="1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1752</Words>
  <Application>Microsoft Office PowerPoint</Application>
  <PresentationFormat>Widescreen</PresentationFormat>
  <Paragraphs>252</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Arimo</vt:lpstr>
      <vt:lpstr>Arial</vt:lpstr>
      <vt:lpstr>Office Theme</vt:lpstr>
      <vt:lpstr>Highlighting the factors that can make Foundation writers’ English appear unacademic</vt:lpstr>
      <vt:lpstr>Outline</vt:lpstr>
      <vt:lpstr>Writing chestnuts</vt:lpstr>
      <vt:lpstr>Features of IELTS writing tasks</vt:lpstr>
      <vt:lpstr>PowerPoint Presentation</vt:lpstr>
      <vt:lpstr>PowerPoint Presentation</vt:lpstr>
      <vt:lpstr>PowerPoint Presentation</vt:lpstr>
      <vt:lpstr>PowerPoint Presentation</vt:lpstr>
      <vt:lpstr>Features of academic writing</vt:lpstr>
      <vt:lpstr>PowerPoint Presentation</vt:lpstr>
      <vt:lpstr>1 - Thesis</vt:lpstr>
      <vt:lpstr>2. Argument </vt:lpstr>
      <vt:lpstr>3 Conclusion </vt:lpstr>
      <vt:lpstr>PowerPoint Presentation</vt:lpstr>
      <vt:lpstr>PowerPoint Presentation</vt:lpstr>
      <vt:lpstr>    Application of SFL</vt:lpstr>
      <vt:lpstr>PowerPoint Presentation</vt:lpstr>
      <vt:lpstr>Traditional grammar analysis</vt:lpstr>
      <vt:lpstr>SFL Transitivity Analysis</vt:lpstr>
      <vt:lpstr>PowerPoint Presentation</vt:lpstr>
      <vt:lpstr>PowerPoint Presentation</vt:lpstr>
      <vt:lpstr>SFL Transitivity analysis</vt:lpstr>
      <vt:lpstr>PowerPoint Presentation</vt:lpstr>
      <vt:lpstr>Lexical density </vt:lpstr>
      <vt:lpstr>Lexical density</vt:lpstr>
      <vt:lpstr>PowerPoint Presentation</vt:lpstr>
      <vt:lpstr>PowerPoint Presentation</vt:lpstr>
      <vt:lpstr>PowerPoint Presentation</vt:lpstr>
      <vt:lpstr>Paragraph 2</vt:lpstr>
      <vt:lpstr>Collaborative rewrite 1</vt:lpstr>
      <vt:lpstr>Collaborative rewrite 2</vt:lpstr>
      <vt:lpstr>Collaborative rewrite 3</vt:lpstr>
      <vt:lpstr>Recommendations</vt:lpstr>
      <vt:lpstr>A warning about the dangers of over-nominalisation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Highlighting the factors that can make Foundation writers’ English appear unacademic</dc:title>
  <dc:creator>Matthew Lemon</dc:creator>
  <cp:lastModifiedBy>Matthew Lemon</cp:lastModifiedBy>
  <cp:revision>3</cp:revision>
  <dcterms:modified xsi:type="dcterms:W3CDTF">2018-07-11T09:38:04Z</dcterms:modified>
</cp:coreProperties>
</file>