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8" r:id="rId5"/>
    <p:sldId id="259" r:id="rId6"/>
    <p:sldId id="272" r:id="rId7"/>
    <p:sldId id="261" r:id="rId8"/>
    <p:sldId id="282" r:id="rId9"/>
    <p:sldId id="262" r:id="rId10"/>
    <p:sldId id="275" r:id="rId11"/>
    <p:sldId id="276" r:id="rId12"/>
    <p:sldId id="278" r:id="rId13"/>
    <p:sldId id="281" r:id="rId14"/>
    <p:sldId id="260" r:id="rId15"/>
    <p:sldId id="263" r:id="rId16"/>
    <p:sldId id="264" r:id="rId17"/>
    <p:sldId id="265" r:id="rId18"/>
    <p:sldId id="266" r:id="rId19"/>
    <p:sldId id="267" r:id="rId20"/>
    <p:sldId id="268" r:id="rId21"/>
    <p:sldId id="269" r:id="rId22"/>
    <p:sldId id="270" r:id="rId23"/>
    <p:sldId id="271" r:id="rId24"/>
    <p:sldId id="273"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395536" y="1412776"/>
            <a:ext cx="7200800" cy="1728192"/>
          </a:xfrm>
        </p:spPr>
        <p:txBody>
          <a:bodyPr anchor="b"/>
          <a:lstStyle>
            <a:lvl1pPr>
              <a:defRPr baseline="0">
                <a:solidFill>
                  <a:srgbClr val="0A648F"/>
                </a:solidFill>
                <a:latin typeface="Georgia"/>
                <a:cs typeface="Georgia"/>
              </a:defRPr>
            </a:lvl1pPr>
          </a:lstStyle>
          <a:p>
            <a:r>
              <a:rPr lang="en-US"/>
              <a:t>Click to edit Master title style</a:t>
            </a:r>
            <a:endParaRPr lang="en-GB" dirty="0"/>
          </a:p>
        </p:txBody>
      </p:sp>
      <p:sp>
        <p:nvSpPr>
          <p:cNvPr id="8" name="Content Placeholder 7"/>
          <p:cNvSpPr>
            <a:spLocks noGrp="1"/>
          </p:cNvSpPr>
          <p:nvPr>
            <p:ph sz="quarter" idx="10"/>
          </p:nvPr>
        </p:nvSpPr>
        <p:spPr>
          <a:xfrm>
            <a:off x="394841" y="3212852"/>
            <a:ext cx="7201495" cy="1152525"/>
          </a:xfrm>
        </p:spPr>
        <p:txBody>
          <a:bodyPr/>
          <a:lstStyle>
            <a:lvl1pPr marL="0" indent="0">
              <a:buNone/>
              <a:defRPr sz="2400" b="0"/>
            </a:lvl1pPr>
            <a:lvl2pPr marL="457200" indent="0">
              <a:buNone/>
              <a:defRPr b="0"/>
            </a:lvl2pPr>
            <a:lvl3pPr marL="914400" indent="0">
              <a:buNone/>
              <a:defRPr b="0"/>
            </a:lvl3pPr>
            <a:lvl4pPr marL="1371600" indent="0">
              <a:buNone/>
              <a:defRPr b="0"/>
            </a:lvl4pPr>
            <a:lvl5pPr marL="1828800" indent="0">
              <a:buNone/>
              <a:defRPr b="0"/>
            </a:lvl5pPr>
          </a:lstStyle>
          <a:p>
            <a:pPr lvl="0"/>
            <a:r>
              <a:rPr lang="en-US"/>
              <a:t>Click to edit Master text styles</a:t>
            </a:r>
          </a:p>
        </p:txBody>
      </p:sp>
    </p:spTree>
    <p:extLst>
      <p:ext uri="{BB962C8B-B14F-4D97-AF65-F5344CB8AC3E}">
        <p14:creationId xmlns:p14="http://schemas.microsoft.com/office/powerpoint/2010/main" val="46575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875" y="476672"/>
            <a:ext cx="7772400" cy="1143000"/>
          </a:xfrm>
        </p:spPr>
        <p:txBody>
          <a:bodyPr/>
          <a:lstStyle>
            <a:lvl1pPr>
              <a:defRPr>
                <a:latin typeface="Georgia"/>
                <a:cs typeface="Georgia"/>
              </a:defRPr>
            </a:lvl1pPr>
          </a:lstStyle>
          <a:p>
            <a:r>
              <a:rPr lang="en-US"/>
              <a:t>Click to edit Master title style</a:t>
            </a:r>
            <a:endParaRPr lang="en-GB" dirty="0"/>
          </a:p>
        </p:txBody>
      </p:sp>
      <p:sp>
        <p:nvSpPr>
          <p:cNvPr id="3" name="Content Placeholder 2"/>
          <p:cNvSpPr>
            <a:spLocks noGrp="1"/>
          </p:cNvSpPr>
          <p:nvPr>
            <p:ph idx="1"/>
          </p:nvPr>
        </p:nvSpPr>
        <p:spPr>
          <a:xfrm>
            <a:off x="396875" y="1844824"/>
            <a:ext cx="7772400" cy="3888432"/>
          </a:xfrm>
        </p:spPr>
        <p:txBody>
          <a:bodyPr/>
          <a:lstStyle>
            <a:lvl1pPr>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64906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6875" y="476672"/>
            <a:ext cx="7772400" cy="1143000"/>
          </a:xfrm>
        </p:spPr>
        <p:txBody>
          <a:bodyPr/>
          <a:lstStyle>
            <a:lvl1pPr>
              <a:defRPr>
                <a:latin typeface="Georgia"/>
                <a:cs typeface="Georgia"/>
              </a:defRPr>
            </a:lvl1pPr>
          </a:lstStyle>
          <a:p>
            <a:r>
              <a:rPr lang="en-US"/>
              <a:t>Click to edit Master title style</a:t>
            </a:r>
            <a:endParaRPr lang="en-GB" dirty="0"/>
          </a:p>
        </p:txBody>
      </p:sp>
      <p:sp>
        <p:nvSpPr>
          <p:cNvPr id="3" name="Content Placeholder 2"/>
          <p:cNvSpPr>
            <a:spLocks noGrp="1"/>
          </p:cNvSpPr>
          <p:nvPr>
            <p:ph idx="1"/>
          </p:nvPr>
        </p:nvSpPr>
        <p:spPr>
          <a:xfrm>
            <a:off x="396875" y="1844824"/>
            <a:ext cx="7772400" cy="4104456"/>
          </a:xfrm>
        </p:spPr>
        <p:txBody>
          <a:bodyPr/>
          <a:lstStyle>
            <a:lvl1pPr>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0592008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6875" y="10525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396875" y="2424113"/>
            <a:ext cx="7772400" cy="365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fontAlgn="base" hangingPunct="1">
        <a:spcBef>
          <a:spcPct val="0"/>
        </a:spcBef>
        <a:spcAft>
          <a:spcPct val="0"/>
        </a:spcAft>
        <a:defRPr sz="4000">
          <a:solidFill>
            <a:srgbClr val="0A648F"/>
          </a:solidFill>
          <a:latin typeface="Georgia"/>
          <a:ea typeface="MS PGothic" pitchFamily="34" charset="-128"/>
          <a:cs typeface="Georgia"/>
        </a:defRPr>
      </a:lvl1pPr>
      <a:lvl2pPr algn="l" rtl="0" eaLnBrk="1" fontAlgn="base" hangingPunct="1">
        <a:spcBef>
          <a:spcPct val="0"/>
        </a:spcBef>
        <a:spcAft>
          <a:spcPct val="0"/>
        </a:spcAft>
        <a:defRPr sz="4000">
          <a:solidFill>
            <a:srgbClr val="0A648F"/>
          </a:solidFill>
          <a:latin typeface="Georgia" charset="0"/>
          <a:ea typeface="MS PGothic" pitchFamily="34" charset="-128"/>
          <a:cs typeface="Georgia" pitchFamily="18" charset="0"/>
        </a:defRPr>
      </a:lvl2pPr>
      <a:lvl3pPr algn="l" rtl="0" eaLnBrk="1" fontAlgn="base" hangingPunct="1">
        <a:spcBef>
          <a:spcPct val="0"/>
        </a:spcBef>
        <a:spcAft>
          <a:spcPct val="0"/>
        </a:spcAft>
        <a:defRPr sz="4000">
          <a:solidFill>
            <a:srgbClr val="0A648F"/>
          </a:solidFill>
          <a:latin typeface="Georgia" charset="0"/>
          <a:ea typeface="MS PGothic" pitchFamily="34" charset="-128"/>
          <a:cs typeface="Georgia" pitchFamily="18" charset="0"/>
        </a:defRPr>
      </a:lvl3pPr>
      <a:lvl4pPr algn="l" rtl="0" eaLnBrk="1" fontAlgn="base" hangingPunct="1">
        <a:spcBef>
          <a:spcPct val="0"/>
        </a:spcBef>
        <a:spcAft>
          <a:spcPct val="0"/>
        </a:spcAft>
        <a:defRPr sz="4000">
          <a:solidFill>
            <a:srgbClr val="0A648F"/>
          </a:solidFill>
          <a:latin typeface="Georgia" charset="0"/>
          <a:ea typeface="MS PGothic" pitchFamily="34" charset="-128"/>
          <a:cs typeface="Georgia" pitchFamily="18" charset="0"/>
        </a:defRPr>
      </a:lvl4pPr>
      <a:lvl5pPr algn="l" rtl="0" eaLnBrk="1" fontAlgn="base" hangingPunct="1">
        <a:spcBef>
          <a:spcPct val="0"/>
        </a:spcBef>
        <a:spcAft>
          <a:spcPct val="0"/>
        </a:spcAft>
        <a:defRPr sz="4000">
          <a:solidFill>
            <a:srgbClr val="0A648F"/>
          </a:solidFill>
          <a:latin typeface="Georgia" charset="0"/>
          <a:ea typeface="MS PGothic" pitchFamily="34" charset="-128"/>
          <a:cs typeface="Georgia" pitchFamily="18" charset="0"/>
        </a:defRPr>
      </a:lvl5pPr>
      <a:lvl6pPr marL="457200" algn="l" rtl="0" eaLnBrk="1" fontAlgn="base" hangingPunct="1">
        <a:spcBef>
          <a:spcPct val="0"/>
        </a:spcBef>
        <a:spcAft>
          <a:spcPct val="0"/>
        </a:spcAft>
        <a:defRPr sz="4000">
          <a:solidFill>
            <a:schemeClr val="tx2"/>
          </a:solidFill>
          <a:latin typeface="Times New Roman" pitchFamily="18" charset="0"/>
        </a:defRPr>
      </a:lvl6pPr>
      <a:lvl7pPr marL="914400" algn="l" rtl="0" eaLnBrk="1" fontAlgn="base" hangingPunct="1">
        <a:spcBef>
          <a:spcPct val="0"/>
        </a:spcBef>
        <a:spcAft>
          <a:spcPct val="0"/>
        </a:spcAft>
        <a:defRPr sz="4000">
          <a:solidFill>
            <a:schemeClr val="tx2"/>
          </a:solidFill>
          <a:latin typeface="Times New Roman" pitchFamily="18" charset="0"/>
        </a:defRPr>
      </a:lvl7pPr>
      <a:lvl8pPr marL="1371600" algn="l" rtl="0" eaLnBrk="1" fontAlgn="base" hangingPunct="1">
        <a:spcBef>
          <a:spcPct val="0"/>
        </a:spcBef>
        <a:spcAft>
          <a:spcPct val="0"/>
        </a:spcAft>
        <a:defRPr sz="4000">
          <a:solidFill>
            <a:schemeClr val="tx2"/>
          </a:solidFill>
          <a:latin typeface="Times New Roman" pitchFamily="18" charset="0"/>
        </a:defRPr>
      </a:lvl8pPr>
      <a:lvl9pPr marL="1828800" algn="l"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rgbClr val="0A648F"/>
        </a:buClr>
        <a:buSzPct val="80000"/>
        <a:buFont typeface="Wingdings" pitchFamily="2" charset="2"/>
        <a:buChar char="o"/>
        <a:defRPr sz="2800">
          <a:solidFill>
            <a:schemeClr val="bg1"/>
          </a:solidFill>
          <a:latin typeface="+mn-lt"/>
          <a:ea typeface="MS PGothic" pitchFamily="34" charset="-128"/>
          <a:cs typeface="ＭＳ Ｐゴシック" charset="0"/>
        </a:defRPr>
      </a:lvl1pPr>
      <a:lvl2pPr marL="742950" indent="-285750" algn="l" rtl="0" eaLnBrk="1" fontAlgn="base" hangingPunct="1">
        <a:spcBef>
          <a:spcPct val="20000"/>
        </a:spcBef>
        <a:spcAft>
          <a:spcPct val="0"/>
        </a:spcAft>
        <a:buClr>
          <a:srgbClr val="0A648F"/>
        </a:buClr>
        <a:buChar char="–"/>
        <a:defRPr sz="2800">
          <a:solidFill>
            <a:schemeClr val="bg1"/>
          </a:solidFill>
          <a:latin typeface="+mn-lt"/>
          <a:ea typeface="MS PGothic" pitchFamily="34" charset="-128"/>
        </a:defRPr>
      </a:lvl2pPr>
      <a:lvl3pPr marL="1143000" indent="-228600" algn="l" rtl="0" eaLnBrk="1" fontAlgn="base" hangingPunct="1">
        <a:spcBef>
          <a:spcPct val="20000"/>
        </a:spcBef>
        <a:spcAft>
          <a:spcPct val="0"/>
        </a:spcAft>
        <a:buClr>
          <a:srgbClr val="0A648F"/>
        </a:buClr>
        <a:buSzPct val="65000"/>
        <a:buFont typeface="Wingdings" pitchFamily="2" charset="2"/>
        <a:buChar char="o"/>
        <a:defRPr sz="2800">
          <a:solidFill>
            <a:schemeClr val="bg1"/>
          </a:solidFill>
          <a:latin typeface="+mn-lt"/>
          <a:ea typeface="MS PGothic" pitchFamily="34" charset="-128"/>
        </a:defRPr>
      </a:lvl3pPr>
      <a:lvl4pPr marL="1600200" indent="-228600" algn="l" rtl="0" eaLnBrk="1" fontAlgn="base" hangingPunct="1">
        <a:spcBef>
          <a:spcPct val="20000"/>
        </a:spcBef>
        <a:spcAft>
          <a:spcPct val="0"/>
        </a:spcAft>
        <a:buClr>
          <a:srgbClr val="0A648F"/>
        </a:buClr>
        <a:buSzPct val="80000"/>
        <a:buChar char="–"/>
        <a:defRPr sz="2800">
          <a:solidFill>
            <a:schemeClr val="bg1"/>
          </a:solidFill>
          <a:latin typeface="+mn-lt"/>
          <a:ea typeface="MS PGothic" pitchFamily="34" charset="-128"/>
        </a:defRPr>
      </a:lvl4pPr>
      <a:lvl5pPr marL="2057400" indent="-228600" algn="l" rtl="0" eaLnBrk="1" fontAlgn="base" hangingPunct="1">
        <a:spcBef>
          <a:spcPct val="20000"/>
        </a:spcBef>
        <a:spcAft>
          <a:spcPct val="0"/>
        </a:spcAft>
        <a:buClr>
          <a:srgbClr val="0A648F"/>
        </a:buClr>
        <a:buSzPct val="90000"/>
        <a:buChar char="»"/>
        <a:defRPr sz="2800">
          <a:solidFill>
            <a:schemeClr val="bg1"/>
          </a:solidFill>
          <a:latin typeface="+mn-lt"/>
          <a:ea typeface="MS PGothic" pitchFamily="34" charset="-128"/>
        </a:defRPr>
      </a:lvl5pPr>
      <a:lvl6pPr marL="2514600" indent="-228600" algn="l" rtl="0" eaLnBrk="1" fontAlgn="base" hangingPunct="1">
        <a:spcBef>
          <a:spcPct val="20000"/>
        </a:spcBef>
        <a:spcAft>
          <a:spcPct val="0"/>
        </a:spcAft>
        <a:buClr>
          <a:srgbClr val="CCFFFF"/>
        </a:buClr>
        <a:buSzPct val="90000"/>
        <a:buChar char="»"/>
        <a:defRPr sz="2800" b="1">
          <a:solidFill>
            <a:schemeClr val="tx1"/>
          </a:solidFill>
          <a:latin typeface="+mn-lt"/>
        </a:defRPr>
      </a:lvl6pPr>
      <a:lvl7pPr marL="2971800" indent="-228600" algn="l" rtl="0" eaLnBrk="1" fontAlgn="base" hangingPunct="1">
        <a:spcBef>
          <a:spcPct val="20000"/>
        </a:spcBef>
        <a:spcAft>
          <a:spcPct val="0"/>
        </a:spcAft>
        <a:buClr>
          <a:srgbClr val="CCFFFF"/>
        </a:buClr>
        <a:buSzPct val="90000"/>
        <a:buChar char="»"/>
        <a:defRPr sz="2800" b="1">
          <a:solidFill>
            <a:schemeClr val="tx1"/>
          </a:solidFill>
          <a:latin typeface="+mn-lt"/>
        </a:defRPr>
      </a:lvl7pPr>
      <a:lvl8pPr marL="3429000" indent="-228600" algn="l" rtl="0" eaLnBrk="1" fontAlgn="base" hangingPunct="1">
        <a:spcBef>
          <a:spcPct val="20000"/>
        </a:spcBef>
        <a:spcAft>
          <a:spcPct val="0"/>
        </a:spcAft>
        <a:buClr>
          <a:srgbClr val="CCFFFF"/>
        </a:buClr>
        <a:buSzPct val="90000"/>
        <a:buChar char="»"/>
        <a:defRPr sz="2800" b="1">
          <a:solidFill>
            <a:schemeClr val="tx1"/>
          </a:solidFill>
          <a:latin typeface="+mn-lt"/>
        </a:defRPr>
      </a:lvl8pPr>
      <a:lvl9pPr marL="3886200" indent="-228600" algn="l" rtl="0" eaLnBrk="1" fontAlgn="base" hangingPunct="1">
        <a:spcBef>
          <a:spcPct val="20000"/>
        </a:spcBef>
        <a:spcAft>
          <a:spcPct val="0"/>
        </a:spcAft>
        <a:buClr>
          <a:srgbClr val="CCFFFF"/>
        </a:buClr>
        <a:buSzPct val="90000"/>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Increasing Engagement Through Structured Tutorials</a:t>
            </a:r>
          </a:p>
        </p:txBody>
      </p:sp>
      <p:sp>
        <p:nvSpPr>
          <p:cNvPr id="3" name="Subtitle 2"/>
          <p:cNvSpPr>
            <a:spLocks noGrp="1"/>
          </p:cNvSpPr>
          <p:nvPr>
            <p:ph sz="quarter" idx="10"/>
          </p:nvPr>
        </p:nvSpPr>
        <p:spPr/>
        <p:txBody>
          <a:bodyPr/>
          <a:lstStyle/>
          <a:p>
            <a:r>
              <a:rPr lang="en-GB" dirty="0"/>
              <a:t>Mike Groves</a:t>
            </a:r>
          </a:p>
        </p:txBody>
      </p:sp>
    </p:spTree>
    <p:extLst>
      <p:ext uri="{BB962C8B-B14F-4D97-AF65-F5344CB8AC3E}">
        <p14:creationId xmlns:p14="http://schemas.microsoft.com/office/powerpoint/2010/main" val="2636174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extLst>
              <p:ext uri="{D42A27DB-BD31-4B8C-83A1-F6EECF244321}">
                <p14:modId xmlns:p14="http://schemas.microsoft.com/office/powerpoint/2010/main" val="2643284489"/>
              </p:ext>
            </p:extLst>
          </p:nvPr>
        </p:nvSpPr>
        <p:spPr>
          <a:xfrm>
            <a:off x="251520" y="188640"/>
            <a:ext cx="8712968" cy="11430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altLang="en-US" dirty="0">
                <a:solidFill>
                  <a:schemeClr val="bg1"/>
                </a:solidFill>
              </a:rPr>
              <a:t>Different perspectives on teaching in </a:t>
            </a:r>
            <a:r>
              <a:rPr lang="en-GB" altLang="en-US" dirty="0">
                <a:solidFill>
                  <a:srgbClr val="000000"/>
                </a:solidFill>
              </a:rPr>
              <a:t>HE</a:t>
            </a:r>
            <a:endParaRPr lang="en-GB" sz="8800" dirty="0">
              <a:solidFill>
                <a:prstClr val="white"/>
              </a:solidFill>
            </a:endParaRPr>
          </a:p>
        </p:txBody>
      </p:sp>
      <p:graphicFrame>
        <p:nvGraphicFramePr>
          <p:cNvPr id="5" name="Group 84"/>
          <p:cNvGraphicFramePr>
            <a:graphicFrameLocks noGrp="1"/>
          </p:cNvGraphicFramePr>
          <p:nvPr>
            <p:ph idx="1"/>
            <p:extLst>
              <p:ext uri="{D42A27DB-BD31-4B8C-83A1-F6EECF244321}">
                <p14:modId xmlns:p14="http://schemas.microsoft.com/office/powerpoint/2010/main" val="2843656868"/>
              </p:ext>
            </p:extLst>
          </p:nvPr>
        </p:nvGraphicFramePr>
        <p:xfrm>
          <a:off x="395536" y="1412776"/>
          <a:ext cx="8202613" cy="3833178"/>
        </p:xfrm>
        <a:graphic>
          <a:graphicData uri="http://schemas.openxmlformats.org/drawingml/2006/table">
            <a:tbl>
              <a:tblPr>
                <a:tableStyleId>{616DA210-FB5B-4158-B5E0-FEB733F419BA}</a:tableStyleId>
              </a:tblPr>
              <a:tblGrid>
                <a:gridCol w="3240360">
                  <a:extLst>
                    <a:ext uri="{9D8B030D-6E8A-4147-A177-3AD203B41FA5}">
                      <a16:colId xmlns:a16="http://schemas.microsoft.com/office/drawing/2014/main" val="20000"/>
                    </a:ext>
                  </a:extLst>
                </a:gridCol>
                <a:gridCol w="4962253">
                  <a:extLst>
                    <a:ext uri="{9D8B030D-6E8A-4147-A177-3AD203B41FA5}">
                      <a16:colId xmlns:a16="http://schemas.microsoft.com/office/drawing/2014/main" val="20001"/>
                    </a:ext>
                  </a:extLst>
                </a:gridCol>
              </a:tblGrid>
              <a:tr h="533400">
                <a:tc>
                  <a:txBody>
                    <a:bodyPr/>
                    <a:lstStyle>
                      <a:lvl1pPr>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600" b="1" u="none" strike="noStrike" cap="none" normalizeH="0" baseline="0" dirty="0">
                          <a:ln>
                            <a:noFill/>
                          </a:ln>
                          <a:solidFill>
                            <a:schemeClr val="bg1"/>
                          </a:solidFill>
                          <a:effectLst/>
                        </a:rPr>
                        <a:t>Educational ideology in relation to teaching</a:t>
                      </a:r>
                      <a:endParaRPr kumimoji="0" lang="en-GB" altLang="en-US" sz="1600" b="1" i="0" u="none" strike="noStrike" cap="none" normalizeH="0" baseline="0" dirty="0">
                        <a:ln>
                          <a:noFill/>
                        </a:ln>
                        <a:solidFill>
                          <a:schemeClr val="bg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a:ln>
                          <a:noFill/>
                        </a:ln>
                        <a:solidFill>
                          <a:schemeClr val="bg1"/>
                        </a:solidFill>
                        <a:effectLst/>
                        <a:latin typeface="Arial" charset="0"/>
                      </a:endParaRPr>
                    </a:p>
                  </a:txBody>
                  <a:tcPr horzOverflow="overflow"/>
                </a:tc>
                <a:tc>
                  <a:txBody>
                    <a:bodyPr/>
                    <a:lstStyle>
                      <a:lvl1pPr marL="342900" indent="-342900">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GB" altLang="en-US" sz="1600" b="1" u="none" strike="noStrike" cap="none" normalizeH="0" baseline="0" dirty="0">
                          <a:ln>
                            <a:noFill/>
                          </a:ln>
                          <a:solidFill>
                            <a:schemeClr val="bg1"/>
                          </a:solidFill>
                          <a:effectLst/>
                        </a:rPr>
                        <a:t>Ideological perspective</a:t>
                      </a:r>
                      <a:endParaRPr kumimoji="0" lang="en-GB" altLang="en-US" sz="1600" b="1" i="0" u="none" strike="noStrike" cap="none" normalizeH="0" baseline="0" dirty="0">
                        <a:ln>
                          <a:noFill/>
                        </a:ln>
                        <a:solidFill>
                          <a:schemeClr val="bg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GB" altLang="en-US" sz="1600" b="1" i="0" u="none" strike="noStrike" cap="none" normalizeH="0" baseline="0" dirty="0">
                        <a:ln>
                          <a:noFill/>
                        </a:ln>
                        <a:solidFill>
                          <a:schemeClr val="bg1"/>
                        </a:solidFill>
                        <a:effectLst/>
                        <a:latin typeface="Arial" charset="0"/>
                      </a:endParaRPr>
                    </a:p>
                  </a:txBody>
                  <a:tcPr horzOverflow="overflow"/>
                </a:tc>
                <a:extLst>
                  <a:ext uri="{0D108BD9-81ED-4DB2-BD59-A6C34878D82A}">
                    <a16:rowId xmlns:a16="http://schemas.microsoft.com/office/drawing/2014/main" val="10000"/>
                  </a:ext>
                </a:extLst>
              </a:tr>
              <a:tr h="633730">
                <a:tc>
                  <a:txBody>
                    <a:bodyPr/>
                    <a:lstStyle>
                      <a:lvl1pPr marL="342900" indent="-342900">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altLang="en-US" sz="1600" u="none" strike="noStrike" cap="none" normalizeH="0" baseline="0" dirty="0">
                          <a:ln>
                            <a:noFill/>
                          </a:ln>
                          <a:solidFill>
                            <a:schemeClr val="bg1"/>
                          </a:solidFill>
                          <a:effectLst/>
                        </a:rPr>
                        <a:t>Traditionalist/Liberal</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tc>
                  <a:txBody>
                    <a:bodyPr/>
                    <a:lstStyle>
                      <a:lvl1pPr>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u="none" strike="noStrike" cap="none" normalizeH="0" baseline="0" dirty="0">
                          <a:ln>
                            <a:noFill/>
                          </a:ln>
                          <a:solidFill>
                            <a:schemeClr val="bg1"/>
                          </a:solidFill>
                          <a:effectLst/>
                        </a:rPr>
                        <a:t>Learning for its own sake. Advancing knowledge through intellectual enquiry</a:t>
                      </a:r>
                      <a:endParaRPr kumimoji="0" lang="en-GB" altLang="en-US" sz="1600" b="0" i="0" u="none" strike="noStrike" cap="none" normalizeH="0" baseline="0" dirty="0">
                        <a:ln>
                          <a:noFill/>
                        </a:ln>
                        <a:solidFill>
                          <a:schemeClr val="bg1"/>
                        </a:solidFill>
                        <a:effectLst/>
                        <a:latin typeface="Arial" charset="0"/>
                      </a:endParaRPr>
                    </a:p>
                  </a:txBody>
                  <a:tcPr horzOverflow="overflow"/>
                </a:tc>
                <a:extLst>
                  <a:ext uri="{0D108BD9-81ED-4DB2-BD59-A6C34878D82A}">
                    <a16:rowId xmlns:a16="http://schemas.microsoft.com/office/drawing/2014/main" val="10001"/>
                  </a:ext>
                </a:extLst>
              </a:tr>
              <a:tr h="865188">
                <a:tc>
                  <a:txBody>
                    <a:bodyPr/>
                    <a:lstStyle>
                      <a:lvl1pPr marL="342900" indent="-342900">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cap="none" normalizeH="0" baseline="0" dirty="0" err="1">
                          <a:ln>
                            <a:noFill/>
                          </a:ln>
                          <a:solidFill>
                            <a:schemeClr val="bg1"/>
                          </a:solidFill>
                          <a:effectLst/>
                          <a:latin typeface="Arial" charset="0"/>
                          <a:cs typeface="Times New Roman" pitchFamily="18" charset="0"/>
                        </a:rPr>
                        <a:t>Vocationalist</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tc>
                  <a:txBody>
                    <a:bodyPr/>
                    <a:lstStyle>
                      <a:lvl1pPr>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u="none" strike="noStrike" cap="none" normalizeH="0" baseline="0" dirty="0">
                          <a:ln>
                            <a:noFill/>
                          </a:ln>
                          <a:solidFill>
                            <a:schemeClr val="bg1"/>
                          </a:solidFill>
                          <a:effectLst/>
                        </a:rPr>
                        <a:t>Human capital. Establishing link between education and the needs of the economy</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extLst>
                  <a:ext uri="{0D108BD9-81ED-4DB2-BD59-A6C34878D82A}">
                    <a16:rowId xmlns:a16="http://schemas.microsoft.com/office/drawing/2014/main" val="10002"/>
                  </a:ext>
                </a:extLst>
              </a:tr>
              <a:tr h="863600">
                <a:tc>
                  <a:txBody>
                    <a:bodyPr/>
                    <a:lstStyle>
                      <a:lvl1pPr>
                        <a:spcBef>
                          <a:spcPct val="20000"/>
                        </a:spcBef>
                        <a:buClr>
                          <a:schemeClr val="tx1"/>
                        </a:buClr>
                        <a:buSzPct val="70000"/>
                        <a:buFont typeface="Wingdings" pitchFamily="2" charset="2"/>
                        <a:tabLst>
                          <a:tab pos="354013" algn="l"/>
                        </a:tabLst>
                        <a:defRPr sz="2600">
                          <a:solidFill>
                            <a:schemeClr val="tx2"/>
                          </a:solidFill>
                          <a:latin typeface="Arial" charset="0"/>
                        </a:defRPr>
                      </a:lvl1pPr>
                      <a:lvl2pPr marL="742950" indent="-285750">
                        <a:spcBef>
                          <a:spcPct val="20000"/>
                        </a:spcBef>
                        <a:buClr>
                          <a:schemeClr val="accent1"/>
                        </a:buClr>
                        <a:buSzPct val="75000"/>
                        <a:buFont typeface="Wingdings" pitchFamily="2" charset="2"/>
                        <a:tabLst>
                          <a:tab pos="354013" algn="l"/>
                        </a:tabLst>
                        <a:defRPr sz="2400">
                          <a:solidFill>
                            <a:schemeClr val="tx2"/>
                          </a:solidFill>
                          <a:latin typeface="Arial" charset="0"/>
                        </a:defRPr>
                      </a:lvl2pPr>
                      <a:lvl3pPr marL="1143000" indent="-228600">
                        <a:spcBef>
                          <a:spcPct val="20000"/>
                        </a:spcBef>
                        <a:buClr>
                          <a:schemeClr val="accent2"/>
                        </a:buClr>
                        <a:tabLst>
                          <a:tab pos="354013" algn="l"/>
                        </a:tabLst>
                        <a:defRPr sz="2000">
                          <a:solidFill>
                            <a:schemeClr val="tx2"/>
                          </a:solidFill>
                          <a:latin typeface="Arial" charset="0"/>
                        </a:defRPr>
                      </a:lvl3pPr>
                      <a:lvl4pPr marL="1600200" indent="-228600">
                        <a:spcBef>
                          <a:spcPct val="20000"/>
                        </a:spcBef>
                        <a:buClr>
                          <a:schemeClr val="tx1"/>
                        </a:buClr>
                        <a:tabLst>
                          <a:tab pos="354013" algn="l"/>
                        </a:tabLst>
                        <a:defRPr>
                          <a:solidFill>
                            <a:schemeClr val="tx2"/>
                          </a:solidFill>
                          <a:latin typeface="Arial" charset="0"/>
                        </a:defRPr>
                      </a:lvl4pPr>
                      <a:lvl5pPr marL="2057400" indent="-228600">
                        <a:spcBef>
                          <a:spcPct val="20000"/>
                        </a:spcBef>
                        <a:tabLst>
                          <a:tab pos="354013" algn="l"/>
                        </a:tabLst>
                        <a:defRPr>
                          <a:solidFill>
                            <a:schemeClr val="tx2"/>
                          </a:solidFill>
                          <a:latin typeface="Arial" charset="0"/>
                        </a:defRPr>
                      </a:lvl5pPr>
                      <a:lvl6pPr marL="2514600" indent="-228600" fontAlgn="base">
                        <a:spcBef>
                          <a:spcPct val="20000"/>
                        </a:spcBef>
                        <a:spcAft>
                          <a:spcPct val="0"/>
                        </a:spcAft>
                        <a:tabLst>
                          <a:tab pos="354013" algn="l"/>
                        </a:tabLst>
                        <a:defRPr>
                          <a:solidFill>
                            <a:schemeClr val="tx2"/>
                          </a:solidFill>
                          <a:latin typeface="Arial" charset="0"/>
                        </a:defRPr>
                      </a:lvl6pPr>
                      <a:lvl7pPr marL="2971800" indent="-228600" fontAlgn="base">
                        <a:spcBef>
                          <a:spcPct val="20000"/>
                        </a:spcBef>
                        <a:spcAft>
                          <a:spcPct val="0"/>
                        </a:spcAft>
                        <a:tabLst>
                          <a:tab pos="354013" algn="l"/>
                        </a:tabLst>
                        <a:defRPr>
                          <a:solidFill>
                            <a:schemeClr val="tx2"/>
                          </a:solidFill>
                          <a:latin typeface="Arial" charset="0"/>
                        </a:defRPr>
                      </a:lvl7pPr>
                      <a:lvl8pPr marL="3429000" indent="-228600" fontAlgn="base">
                        <a:spcBef>
                          <a:spcPct val="20000"/>
                        </a:spcBef>
                        <a:spcAft>
                          <a:spcPct val="0"/>
                        </a:spcAft>
                        <a:tabLst>
                          <a:tab pos="354013" algn="l"/>
                        </a:tabLst>
                        <a:defRPr>
                          <a:solidFill>
                            <a:schemeClr val="tx2"/>
                          </a:solidFill>
                          <a:latin typeface="Arial" charset="0"/>
                        </a:defRPr>
                      </a:lvl8pPr>
                      <a:lvl9pPr marL="3886200" indent="-228600" fontAlgn="base">
                        <a:spcBef>
                          <a:spcPct val="20000"/>
                        </a:spcBef>
                        <a:spcAft>
                          <a:spcPct val="0"/>
                        </a:spcAft>
                        <a:tabLst>
                          <a:tab pos="354013" algn="l"/>
                        </a:tabLs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354013" algn="l"/>
                        </a:tabLst>
                      </a:pPr>
                      <a:r>
                        <a:rPr kumimoji="0" lang="en-GB" altLang="en-US" sz="1600" u="none" strike="noStrike" cap="none" normalizeH="0" baseline="0" dirty="0">
                          <a:ln>
                            <a:noFill/>
                          </a:ln>
                          <a:solidFill>
                            <a:schemeClr val="bg1"/>
                          </a:solidFill>
                          <a:effectLst/>
                        </a:rPr>
                        <a:t>Progressive/ Emancipatory</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tc>
                  <a:txBody>
                    <a:bodyPr/>
                    <a:lstStyle>
                      <a:lvl1pPr>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600" u="none" strike="noStrike" cap="none" normalizeH="0" baseline="0" dirty="0">
                          <a:ln>
                            <a:noFill/>
                          </a:ln>
                          <a:solidFill>
                            <a:schemeClr val="bg1"/>
                          </a:solidFill>
                          <a:effectLst/>
                        </a:rPr>
                        <a:t>Personal choice and growth</a:t>
                      </a:r>
                      <a:endParaRPr kumimoji="0" lang="en-GB" altLang="en-US" sz="1600" b="0" i="0" u="none" strike="noStrike" cap="none" normalizeH="0" baseline="0" dirty="0">
                        <a:ln>
                          <a:noFill/>
                        </a:ln>
                        <a:solidFill>
                          <a:schemeClr val="bg1"/>
                        </a:solidFill>
                        <a:effectLst/>
                        <a:latin typeface="Arial" charset="0"/>
                      </a:endParaRPr>
                    </a:p>
                  </a:txBody>
                  <a:tcPr horzOverflow="overflow"/>
                </a:tc>
                <a:extLst>
                  <a:ext uri="{0D108BD9-81ED-4DB2-BD59-A6C34878D82A}">
                    <a16:rowId xmlns:a16="http://schemas.microsoft.com/office/drawing/2014/main" val="10003"/>
                  </a:ext>
                </a:extLst>
              </a:tr>
              <a:tr h="647700">
                <a:tc>
                  <a:txBody>
                    <a:bodyPr/>
                    <a:lstStyle>
                      <a:lvl1pPr marL="342900" indent="-342900">
                        <a:spcBef>
                          <a:spcPct val="20000"/>
                        </a:spcBef>
                        <a:buClr>
                          <a:schemeClr val="tx1"/>
                        </a:buClr>
                        <a:buSzPct val="70000"/>
                        <a:buFont typeface="Wingdings" pitchFamily="2" charset="2"/>
                        <a:defRPr sz="2600">
                          <a:solidFill>
                            <a:schemeClr val="tx2"/>
                          </a:solidFill>
                          <a:latin typeface="Arial" charset="0"/>
                        </a:defRPr>
                      </a:lvl1pPr>
                      <a:lvl2pPr marL="742950" indent="-285750">
                        <a:spcBef>
                          <a:spcPct val="20000"/>
                        </a:spcBef>
                        <a:buClr>
                          <a:schemeClr val="accent1"/>
                        </a:buClr>
                        <a:buSzPct val="75000"/>
                        <a:buFont typeface="Wingdings" pitchFamily="2" charset="2"/>
                        <a:defRPr sz="2400">
                          <a:solidFill>
                            <a:schemeClr val="tx2"/>
                          </a:solidFill>
                          <a:latin typeface="Arial" charset="0"/>
                        </a:defRPr>
                      </a:lvl2pPr>
                      <a:lvl3pPr marL="1143000" indent="-228600">
                        <a:spcBef>
                          <a:spcPct val="20000"/>
                        </a:spcBef>
                        <a:buClr>
                          <a:schemeClr val="accent2"/>
                        </a:buClr>
                        <a:defRPr sz="2000">
                          <a:solidFill>
                            <a:schemeClr val="tx2"/>
                          </a:solidFill>
                          <a:latin typeface="Arial" charset="0"/>
                        </a:defRPr>
                      </a:lvl3pPr>
                      <a:lvl4pPr marL="1600200"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altLang="en-US" sz="1600" u="none" strike="noStrike" cap="none" normalizeH="0" baseline="0" dirty="0">
                          <a:ln>
                            <a:noFill/>
                          </a:ln>
                          <a:solidFill>
                            <a:schemeClr val="bg1"/>
                          </a:solidFill>
                          <a:effectLst/>
                        </a:rPr>
                        <a:t>Social Constructionist/Critical</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tc>
                  <a:txBody>
                    <a:bodyPr/>
                    <a:lstStyle>
                      <a:lvl1pPr>
                        <a:spcBef>
                          <a:spcPct val="20000"/>
                        </a:spcBef>
                        <a:buClr>
                          <a:schemeClr val="tx1"/>
                        </a:buClr>
                        <a:buSzPct val="70000"/>
                        <a:buFont typeface="Wingdings" pitchFamily="2" charset="2"/>
                        <a:defRPr sz="2600">
                          <a:solidFill>
                            <a:schemeClr val="tx2"/>
                          </a:solidFill>
                          <a:latin typeface="Arial" charset="0"/>
                        </a:defRPr>
                      </a:lvl1pPr>
                      <a:lvl2pPr marL="819150" indent="-285750">
                        <a:spcBef>
                          <a:spcPct val="20000"/>
                        </a:spcBef>
                        <a:buClr>
                          <a:schemeClr val="accent1"/>
                        </a:buClr>
                        <a:buSzPct val="75000"/>
                        <a:buFont typeface="Wingdings" pitchFamily="2" charset="2"/>
                        <a:defRPr sz="2400">
                          <a:solidFill>
                            <a:schemeClr val="tx2"/>
                          </a:solidFill>
                          <a:latin typeface="Arial" charset="0"/>
                        </a:defRPr>
                      </a:lvl2pPr>
                      <a:lvl3pPr marL="1227138" indent="-228600">
                        <a:spcBef>
                          <a:spcPct val="20000"/>
                        </a:spcBef>
                        <a:buClr>
                          <a:schemeClr val="accent2"/>
                        </a:buClr>
                        <a:defRPr sz="2000">
                          <a:solidFill>
                            <a:schemeClr val="tx2"/>
                          </a:solidFill>
                          <a:latin typeface="Arial" charset="0"/>
                        </a:defRPr>
                      </a:lvl3pPr>
                      <a:lvl4pPr marL="1635125" indent="-228600">
                        <a:spcBef>
                          <a:spcPct val="20000"/>
                        </a:spcBef>
                        <a:buClr>
                          <a:schemeClr val="tx1"/>
                        </a:buClr>
                        <a:defRPr>
                          <a:solidFill>
                            <a:schemeClr val="tx2"/>
                          </a:solidFill>
                          <a:latin typeface="Arial" charset="0"/>
                        </a:defRPr>
                      </a:lvl4pPr>
                      <a:lvl5pPr marL="2057400" indent="-228600">
                        <a:spcBef>
                          <a:spcPct val="20000"/>
                        </a:spcBef>
                        <a:defRPr>
                          <a:solidFill>
                            <a:schemeClr val="tx2"/>
                          </a:solidFill>
                          <a:latin typeface="Arial" charset="0"/>
                        </a:defRPr>
                      </a:lvl5pPr>
                      <a:lvl6pPr marL="2514600" indent="-228600" fontAlgn="base">
                        <a:spcBef>
                          <a:spcPct val="20000"/>
                        </a:spcBef>
                        <a:spcAft>
                          <a:spcPct val="0"/>
                        </a:spcAft>
                        <a:defRPr>
                          <a:solidFill>
                            <a:schemeClr val="tx2"/>
                          </a:solidFill>
                          <a:latin typeface="Arial" charset="0"/>
                        </a:defRPr>
                      </a:lvl6pPr>
                      <a:lvl7pPr marL="2971800" indent="-228600" fontAlgn="base">
                        <a:spcBef>
                          <a:spcPct val="20000"/>
                        </a:spcBef>
                        <a:spcAft>
                          <a:spcPct val="0"/>
                        </a:spcAft>
                        <a:defRPr>
                          <a:solidFill>
                            <a:schemeClr val="tx2"/>
                          </a:solidFill>
                          <a:latin typeface="Arial" charset="0"/>
                        </a:defRPr>
                      </a:lvl7pPr>
                      <a:lvl8pPr marL="3429000" indent="-228600" fontAlgn="base">
                        <a:spcBef>
                          <a:spcPct val="20000"/>
                        </a:spcBef>
                        <a:spcAft>
                          <a:spcPct val="0"/>
                        </a:spcAft>
                        <a:defRPr>
                          <a:solidFill>
                            <a:schemeClr val="tx2"/>
                          </a:solidFill>
                          <a:latin typeface="Arial" charset="0"/>
                        </a:defRPr>
                      </a:lvl8pPr>
                      <a:lvl9pPr marL="3886200" indent="-228600" fontAlgn="base">
                        <a:spcBef>
                          <a:spcPct val="20000"/>
                        </a:spcBef>
                        <a:spcAft>
                          <a:spcPct val="0"/>
                        </a:spcAft>
                        <a:defRPr>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600" u="none" strike="noStrike" cap="none" normalizeH="0" baseline="0" dirty="0">
                          <a:ln>
                            <a:noFill/>
                          </a:ln>
                          <a:solidFill>
                            <a:schemeClr val="bg1"/>
                          </a:solidFill>
                          <a:effectLst/>
                        </a:rPr>
                        <a:t>HE is a vehicle to transform society. </a:t>
                      </a:r>
                      <a:endParaRPr kumimoji="0" lang="en-GB" altLang="en-US" sz="1600" b="0" i="0" u="none" strike="noStrike" cap="none" normalizeH="0" baseline="0" dirty="0">
                        <a:ln>
                          <a:noFill/>
                        </a:ln>
                        <a:solidFill>
                          <a:schemeClr val="bg1"/>
                        </a:solidFill>
                        <a:effectLst/>
                        <a:latin typeface="Arial" charset="0"/>
                        <a:cs typeface="Times New Roman" pitchFamily="18" charset="0"/>
                      </a:endParaRPr>
                    </a:p>
                  </a:txBody>
                  <a:tcPr horzOverflow="overflow"/>
                </a:tc>
                <a:extLst>
                  <a:ext uri="{0D108BD9-81ED-4DB2-BD59-A6C34878D82A}">
                    <a16:rowId xmlns:a16="http://schemas.microsoft.com/office/drawing/2014/main" val="10004"/>
                  </a:ext>
                </a:extLst>
              </a:tr>
            </a:tbl>
          </a:graphicData>
        </a:graphic>
      </p:graphicFrame>
      <p:sp>
        <p:nvSpPr>
          <p:cNvPr id="6" name="Rectangle 5"/>
          <p:cNvSpPr/>
          <p:nvPr/>
        </p:nvSpPr>
        <p:spPr>
          <a:xfrm>
            <a:off x="427509" y="5157192"/>
            <a:ext cx="8280920" cy="707886"/>
          </a:xfrm>
          <a:prstGeom prst="rect">
            <a:avLst/>
          </a:prstGeom>
        </p:spPr>
        <p:txBody>
          <a:bodyPr wrap="square">
            <a:spAutoFit/>
          </a:bodyPr>
          <a:lstStyle/>
          <a:p>
            <a:r>
              <a:rPr lang="en-GB" sz="2000" dirty="0"/>
              <a:t>. </a:t>
            </a:r>
          </a:p>
          <a:p>
            <a:endParaRPr lang="en-GB" sz="2000" b="1" dirty="0"/>
          </a:p>
        </p:txBody>
      </p:sp>
      <p:sp>
        <p:nvSpPr>
          <p:cNvPr id="2" name="Rectangle 1"/>
          <p:cNvSpPr/>
          <p:nvPr/>
        </p:nvSpPr>
        <p:spPr>
          <a:xfrm>
            <a:off x="3851920" y="5869696"/>
            <a:ext cx="2069797" cy="369332"/>
          </a:xfrm>
          <a:prstGeom prst="rect">
            <a:avLst/>
          </a:prstGeom>
        </p:spPr>
        <p:txBody>
          <a:bodyPr wrap="none">
            <a:spAutoFit/>
          </a:bodyPr>
          <a:lstStyle/>
          <a:p>
            <a:r>
              <a:rPr lang="en-GB" dirty="0">
                <a:solidFill>
                  <a:schemeClr val="bg1"/>
                </a:solidFill>
              </a:rPr>
              <a:t>(</a:t>
            </a:r>
            <a:r>
              <a:rPr lang="en-GB" dirty="0" err="1">
                <a:solidFill>
                  <a:schemeClr val="bg1"/>
                </a:solidFill>
              </a:rPr>
              <a:t>Fanghanel</a:t>
            </a:r>
            <a:r>
              <a:rPr lang="en-GB" dirty="0">
                <a:solidFill>
                  <a:schemeClr val="bg1"/>
                </a:solidFill>
              </a:rPr>
              <a:t>, 2009)</a:t>
            </a:r>
          </a:p>
        </p:txBody>
      </p:sp>
    </p:spTree>
    <p:extLst>
      <p:ext uri="{BB962C8B-B14F-4D97-AF65-F5344CB8AC3E}">
        <p14:creationId xmlns:p14="http://schemas.microsoft.com/office/powerpoint/2010/main" val="4185210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nature of the space, “Culture of dealing”</a:t>
            </a:r>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539552" y="2420888"/>
            <a:ext cx="1728192" cy="2952328"/>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Multiple related background influences</a:t>
            </a:r>
            <a:endParaRPr lang="en-GB" sz="1200" dirty="0">
              <a:solidFill>
                <a:srgbClr val="000000"/>
              </a:solidFill>
            </a:endParaRPr>
          </a:p>
          <a:p>
            <a:pPr algn="ctr"/>
            <a:endParaRPr lang="en-GB" sz="1200" dirty="0">
              <a:solidFill>
                <a:srgbClr val="000000"/>
              </a:solidFill>
            </a:endParaRPr>
          </a:p>
        </p:txBody>
      </p:sp>
      <p:sp>
        <p:nvSpPr>
          <p:cNvPr id="5" name="Rectangle 4"/>
          <p:cNvSpPr/>
          <p:nvPr/>
        </p:nvSpPr>
        <p:spPr>
          <a:xfrm>
            <a:off x="6804248" y="2431059"/>
            <a:ext cx="1728192" cy="2952328"/>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Multiple related background influences</a:t>
            </a:r>
            <a:endParaRPr lang="en-GB" sz="1200" dirty="0">
              <a:solidFill>
                <a:srgbClr val="000000"/>
              </a:solidFill>
            </a:endParaRPr>
          </a:p>
          <a:p>
            <a:pPr algn="ctr"/>
            <a:endParaRPr lang="en-GB" dirty="0">
              <a:solidFill>
                <a:srgbClr val="000000"/>
              </a:solidFill>
            </a:endParaRPr>
          </a:p>
        </p:txBody>
      </p:sp>
      <p:sp>
        <p:nvSpPr>
          <p:cNvPr id="6" name="Rectangle 5"/>
          <p:cNvSpPr/>
          <p:nvPr/>
        </p:nvSpPr>
        <p:spPr>
          <a:xfrm>
            <a:off x="2195736" y="2852936"/>
            <a:ext cx="1440160" cy="1872208"/>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Tourist Culture</a:t>
            </a:r>
          </a:p>
        </p:txBody>
      </p:sp>
      <p:sp>
        <p:nvSpPr>
          <p:cNvPr id="7" name="Rectangle 6"/>
          <p:cNvSpPr/>
          <p:nvPr/>
        </p:nvSpPr>
        <p:spPr>
          <a:xfrm>
            <a:off x="5508104" y="2971119"/>
            <a:ext cx="1440160" cy="1872208"/>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Tourist trading culture</a:t>
            </a:r>
          </a:p>
        </p:txBody>
      </p:sp>
      <p:sp>
        <p:nvSpPr>
          <p:cNvPr id="8" name="Rectangle 7"/>
          <p:cNvSpPr/>
          <p:nvPr/>
        </p:nvSpPr>
        <p:spPr>
          <a:xfrm>
            <a:off x="3491880" y="3356992"/>
            <a:ext cx="2232248" cy="864096"/>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Interaction</a:t>
            </a:r>
          </a:p>
        </p:txBody>
      </p:sp>
      <p:sp>
        <p:nvSpPr>
          <p:cNvPr id="9" name="TextBox 8"/>
          <p:cNvSpPr txBox="1"/>
          <p:nvPr/>
        </p:nvSpPr>
        <p:spPr>
          <a:xfrm>
            <a:off x="5508104" y="6358954"/>
            <a:ext cx="3387659" cy="369332"/>
          </a:xfrm>
          <a:prstGeom prst="rect">
            <a:avLst/>
          </a:prstGeom>
          <a:noFill/>
        </p:spPr>
        <p:txBody>
          <a:bodyPr wrap="none" rtlCol="0">
            <a:spAutoFit/>
          </a:bodyPr>
          <a:lstStyle/>
          <a:p>
            <a:r>
              <a:rPr lang="en-GB" dirty="0"/>
              <a:t>Holliday, Hyde and </a:t>
            </a:r>
            <a:r>
              <a:rPr lang="en-GB" dirty="0" err="1"/>
              <a:t>Kullman</a:t>
            </a:r>
            <a:r>
              <a:rPr lang="en-GB" dirty="0"/>
              <a:t>, 2010</a:t>
            </a:r>
          </a:p>
        </p:txBody>
      </p:sp>
      <p:sp>
        <p:nvSpPr>
          <p:cNvPr id="10" name="TextBox 9"/>
          <p:cNvSpPr txBox="1"/>
          <p:nvPr/>
        </p:nvSpPr>
        <p:spPr>
          <a:xfrm>
            <a:off x="3380123" y="5286518"/>
            <a:ext cx="2808312" cy="646331"/>
          </a:xfrm>
          <a:prstGeom prst="rect">
            <a:avLst/>
          </a:prstGeom>
          <a:noFill/>
        </p:spPr>
        <p:txBody>
          <a:bodyPr wrap="square" rtlCol="0">
            <a:spAutoFit/>
          </a:bodyPr>
          <a:lstStyle/>
          <a:p>
            <a:r>
              <a:rPr lang="en-GB" dirty="0">
                <a:solidFill>
                  <a:schemeClr val="bg1"/>
                </a:solidFill>
              </a:rPr>
              <a:t>“</a:t>
            </a:r>
            <a:r>
              <a:rPr lang="en-GB" dirty="0" err="1">
                <a:solidFill>
                  <a:schemeClr val="bg1"/>
                </a:solidFill>
              </a:rPr>
              <a:t>Interculture</a:t>
            </a:r>
            <a:r>
              <a:rPr lang="en-GB" dirty="0">
                <a:solidFill>
                  <a:schemeClr val="bg1"/>
                </a:solidFill>
              </a:rPr>
              <a:t>”- (Holliday, Hyde and </a:t>
            </a:r>
            <a:r>
              <a:rPr lang="en-GB" dirty="0" err="1">
                <a:solidFill>
                  <a:schemeClr val="bg1"/>
                </a:solidFill>
              </a:rPr>
              <a:t>Kulman</a:t>
            </a:r>
            <a:r>
              <a:rPr lang="en-GB" dirty="0">
                <a:solidFill>
                  <a:schemeClr val="bg1"/>
                </a:solidFill>
              </a:rPr>
              <a:t>, 2010)</a:t>
            </a:r>
          </a:p>
        </p:txBody>
      </p:sp>
    </p:spTree>
    <p:extLst>
      <p:ext uri="{BB962C8B-B14F-4D97-AF65-F5344CB8AC3E}">
        <p14:creationId xmlns:p14="http://schemas.microsoft.com/office/powerpoint/2010/main" val="96579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nature of the space</a:t>
            </a:r>
          </a:p>
        </p:txBody>
      </p:sp>
      <p:sp>
        <p:nvSpPr>
          <p:cNvPr id="3" name="Content Placeholder 2"/>
          <p:cNvSpPr>
            <a:spLocks noGrp="1"/>
          </p:cNvSpPr>
          <p:nvPr>
            <p:ph idx="1"/>
          </p:nvPr>
        </p:nvSpPr>
        <p:spPr/>
        <p:txBody>
          <a:bodyPr/>
          <a:lstStyle/>
          <a:p>
            <a:endParaRPr lang="en-GB" dirty="0"/>
          </a:p>
        </p:txBody>
      </p:sp>
      <p:sp>
        <p:nvSpPr>
          <p:cNvPr id="4" name="Rectangle 3"/>
          <p:cNvSpPr/>
          <p:nvPr>
            <p:extLst>
              <p:ext uri="{D42A27DB-BD31-4B8C-83A1-F6EECF244321}">
                <p14:modId xmlns:p14="http://schemas.microsoft.com/office/powerpoint/2010/main" val="220781419"/>
              </p:ext>
            </p:extLst>
          </p:nvPr>
        </p:nvSpPr>
        <p:spPr>
          <a:xfrm>
            <a:off x="611560" y="2428598"/>
            <a:ext cx="1728192" cy="2952328"/>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“Anglo” culture</a:t>
            </a:r>
          </a:p>
          <a:p>
            <a:pPr algn="ctr"/>
            <a:r>
              <a:rPr lang="en-GB" sz="1200" dirty="0">
                <a:solidFill>
                  <a:srgbClr val="000000"/>
                </a:solidFill>
              </a:rPr>
              <a:t>Freedom</a:t>
            </a:r>
          </a:p>
          <a:p>
            <a:pPr algn="ctr"/>
            <a:r>
              <a:rPr lang="en-GB" sz="1200" dirty="0">
                <a:solidFill>
                  <a:srgbClr val="000000"/>
                </a:solidFill>
                <a:cs typeface="Arial"/>
              </a:rPr>
              <a:t>Responsibility</a:t>
            </a:r>
            <a:endParaRPr lang="en-GB" sz="1200" dirty="0">
              <a:solidFill>
                <a:srgbClr val="000000"/>
              </a:solidFill>
            </a:endParaRPr>
          </a:p>
          <a:p>
            <a:pPr algn="ctr"/>
            <a:r>
              <a:rPr lang="en-GB" sz="1200" dirty="0">
                <a:solidFill>
                  <a:srgbClr val="000000"/>
                </a:solidFill>
              </a:rPr>
              <a:t>Norms </a:t>
            </a:r>
          </a:p>
          <a:p>
            <a:pPr algn="ctr"/>
            <a:r>
              <a:rPr lang="en-GB" sz="1200" dirty="0">
                <a:solidFill>
                  <a:srgbClr val="000000"/>
                </a:solidFill>
              </a:rPr>
              <a:t>Expectations</a:t>
            </a:r>
          </a:p>
          <a:p>
            <a:pPr algn="ctr"/>
            <a:endParaRPr lang="en-GB" sz="1200" dirty="0">
              <a:solidFill>
                <a:srgbClr val="000000"/>
              </a:solidFill>
            </a:endParaRPr>
          </a:p>
        </p:txBody>
      </p:sp>
      <p:sp>
        <p:nvSpPr>
          <p:cNvPr id="5" name="Rectangle 4"/>
          <p:cNvSpPr/>
          <p:nvPr>
            <p:extLst>
              <p:ext uri="{D42A27DB-BD31-4B8C-83A1-F6EECF244321}">
                <p14:modId xmlns:p14="http://schemas.microsoft.com/office/powerpoint/2010/main" val="3546376244"/>
              </p:ext>
            </p:extLst>
          </p:nvPr>
        </p:nvSpPr>
        <p:spPr>
          <a:xfrm>
            <a:off x="6804248" y="2431059"/>
            <a:ext cx="1728192" cy="2952328"/>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Home Culture</a:t>
            </a:r>
          </a:p>
          <a:p>
            <a:pPr algn="ctr"/>
            <a:r>
              <a:rPr lang="en-GB" sz="1200" dirty="0">
                <a:solidFill>
                  <a:srgbClr val="000000"/>
                </a:solidFill>
              </a:rPr>
              <a:t>Freedom</a:t>
            </a:r>
          </a:p>
          <a:p>
            <a:pPr algn="ctr"/>
            <a:r>
              <a:rPr lang="en-GB" sz="1200" dirty="0">
                <a:solidFill>
                  <a:srgbClr val="000000"/>
                </a:solidFill>
                <a:cs typeface="Arial"/>
              </a:rPr>
              <a:t>Responsibility</a:t>
            </a:r>
            <a:endParaRPr lang="en-GB" sz="1200" dirty="0">
              <a:solidFill>
                <a:srgbClr val="000000"/>
              </a:solidFill>
            </a:endParaRPr>
          </a:p>
          <a:p>
            <a:pPr algn="ctr"/>
            <a:r>
              <a:rPr lang="en-GB" sz="1200" dirty="0">
                <a:solidFill>
                  <a:srgbClr val="000000"/>
                </a:solidFill>
              </a:rPr>
              <a:t>Norms </a:t>
            </a:r>
          </a:p>
          <a:p>
            <a:pPr algn="ctr"/>
            <a:r>
              <a:rPr lang="en-GB" sz="1200" dirty="0">
                <a:solidFill>
                  <a:srgbClr val="000000"/>
                </a:solidFill>
              </a:rPr>
              <a:t>Expectations</a:t>
            </a:r>
          </a:p>
          <a:p>
            <a:pPr algn="ctr"/>
            <a:endParaRPr lang="en-GB" dirty="0">
              <a:solidFill>
                <a:srgbClr val="000000"/>
              </a:solidFill>
            </a:endParaRPr>
          </a:p>
        </p:txBody>
      </p:sp>
      <p:sp>
        <p:nvSpPr>
          <p:cNvPr id="6" name="Rectangle 5"/>
          <p:cNvSpPr/>
          <p:nvPr/>
        </p:nvSpPr>
        <p:spPr>
          <a:xfrm>
            <a:off x="2238170" y="2852936"/>
            <a:ext cx="1440160" cy="1872208"/>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Educational Culture</a:t>
            </a:r>
          </a:p>
          <a:p>
            <a:pPr algn="ctr"/>
            <a:r>
              <a:rPr lang="en-GB" sz="1400" dirty="0">
                <a:solidFill>
                  <a:srgbClr val="000000"/>
                </a:solidFill>
              </a:rPr>
              <a:t>Discipline</a:t>
            </a:r>
          </a:p>
          <a:p>
            <a:pPr algn="ctr"/>
            <a:r>
              <a:rPr lang="en-GB" sz="1400" dirty="0">
                <a:solidFill>
                  <a:srgbClr val="000000"/>
                </a:solidFill>
              </a:rPr>
              <a:t>Criticality</a:t>
            </a:r>
          </a:p>
          <a:p>
            <a:pPr algn="ctr"/>
            <a:r>
              <a:rPr lang="en-GB" sz="1400" dirty="0">
                <a:solidFill>
                  <a:srgbClr val="000000"/>
                </a:solidFill>
              </a:rPr>
              <a:t>Approach</a:t>
            </a:r>
          </a:p>
        </p:txBody>
      </p:sp>
      <p:sp>
        <p:nvSpPr>
          <p:cNvPr id="7" name="Rectangle 6"/>
          <p:cNvSpPr/>
          <p:nvPr/>
        </p:nvSpPr>
        <p:spPr>
          <a:xfrm>
            <a:off x="5508104" y="2971119"/>
            <a:ext cx="1440160" cy="1872208"/>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Educational Culture</a:t>
            </a:r>
          </a:p>
          <a:p>
            <a:pPr algn="ctr"/>
            <a:r>
              <a:rPr lang="en-GB" sz="1400" dirty="0">
                <a:solidFill>
                  <a:srgbClr val="000000"/>
                </a:solidFill>
              </a:rPr>
              <a:t>Discipline</a:t>
            </a:r>
          </a:p>
          <a:p>
            <a:pPr algn="ctr"/>
            <a:r>
              <a:rPr lang="en-GB" sz="1400" dirty="0">
                <a:solidFill>
                  <a:srgbClr val="000000"/>
                </a:solidFill>
              </a:rPr>
              <a:t>Criticality</a:t>
            </a:r>
          </a:p>
          <a:p>
            <a:pPr algn="ctr"/>
            <a:r>
              <a:rPr lang="en-GB" sz="1400" dirty="0">
                <a:solidFill>
                  <a:srgbClr val="000000"/>
                </a:solidFill>
              </a:rPr>
              <a:t>Approach</a:t>
            </a:r>
          </a:p>
          <a:p>
            <a:pPr algn="ctr"/>
            <a:endParaRPr lang="en-GB" dirty="0">
              <a:solidFill>
                <a:srgbClr val="000000"/>
              </a:solidFill>
            </a:endParaRPr>
          </a:p>
        </p:txBody>
      </p:sp>
      <p:sp>
        <p:nvSpPr>
          <p:cNvPr id="8" name="Rectangle 7"/>
          <p:cNvSpPr/>
          <p:nvPr/>
        </p:nvSpPr>
        <p:spPr>
          <a:xfrm>
            <a:off x="3652900" y="3356992"/>
            <a:ext cx="1855204" cy="864096"/>
          </a:xfrm>
          <a:prstGeom prst="rect">
            <a:avLst/>
          </a:prstGeom>
          <a:solidFill>
            <a:schemeClr val="bg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rPr>
              <a:t>Foundation</a:t>
            </a:r>
          </a:p>
        </p:txBody>
      </p:sp>
    </p:spTree>
    <p:extLst>
      <p:ext uri="{BB962C8B-B14F-4D97-AF65-F5344CB8AC3E}">
        <p14:creationId xmlns:p14="http://schemas.microsoft.com/office/powerpoint/2010/main" val="19617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2896233376"/>
              </p:ext>
            </p:extLst>
          </p:nvPr>
        </p:nvSpPr>
        <p:spPr/>
        <p:txBody>
          <a:bodyPr/>
          <a:lstStyle/>
          <a:p>
            <a:r>
              <a:rPr lang="en-GB" dirty="0"/>
              <a:t>In summary</a:t>
            </a:r>
          </a:p>
        </p:txBody>
      </p:sp>
      <p:sp>
        <p:nvSpPr>
          <p:cNvPr id="3" name="Content Placeholder 2"/>
          <p:cNvSpPr>
            <a:spLocks noGrp="1"/>
          </p:cNvSpPr>
          <p:nvPr>
            <p:ph idx="1"/>
            <p:extLst>
              <p:ext uri="{D42A27DB-BD31-4B8C-83A1-F6EECF244321}">
                <p14:modId xmlns:p14="http://schemas.microsoft.com/office/powerpoint/2010/main" val="1180694017"/>
              </p:ext>
            </p:extLst>
          </p:nvPr>
        </p:nvSpPr>
        <p:spPr/>
        <p:txBody>
          <a:bodyPr vert="horz" lIns="91440" tIns="45720" rIns="91440" bIns="45720" rtlCol="0" anchor="t">
            <a:normAutofit/>
          </a:bodyPr>
          <a:lstStyle/>
          <a:p>
            <a:r>
              <a:rPr lang="en-GB" dirty="0"/>
              <a:t>The need for a vision of self</a:t>
            </a:r>
            <a:endParaRPr lang="en-US" dirty="0"/>
          </a:p>
          <a:p>
            <a:r>
              <a:rPr lang="en-GB" dirty="0"/>
              <a:t>The need to encourage growth</a:t>
            </a:r>
            <a:endParaRPr dirty="0"/>
          </a:p>
          <a:p>
            <a:r>
              <a:rPr lang="en-GB" dirty="0"/>
              <a:t>The need for personal choice</a:t>
            </a:r>
            <a:endParaRPr dirty="0"/>
          </a:p>
          <a:p>
            <a:r>
              <a:rPr lang="en-GB" dirty="0"/>
              <a:t>The need to define the space from all sides</a:t>
            </a:r>
            <a:endParaRPr dirty="0"/>
          </a:p>
          <a:p>
            <a:endParaRPr lang="en-GB" dirty="0"/>
          </a:p>
          <a:p>
            <a:r>
              <a:rPr lang="en-GB" dirty="0"/>
              <a:t>So, how?</a:t>
            </a:r>
            <a:endParaRPr dirty="0"/>
          </a:p>
        </p:txBody>
      </p:sp>
    </p:spTree>
    <p:extLst>
      <p:ext uri="{BB962C8B-B14F-4D97-AF65-F5344CB8AC3E}">
        <p14:creationId xmlns:p14="http://schemas.microsoft.com/office/powerpoint/2010/main" val="4199938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of the Guided Tutorials</a:t>
            </a:r>
          </a:p>
        </p:txBody>
      </p:sp>
      <p:sp>
        <p:nvSpPr>
          <p:cNvPr id="3" name="Content Placeholder 2"/>
          <p:cNvSpPr>
            <a:spLocks noGrp="1"/>
          </p:cNvSpPr>
          <p:nvPr>
            <p:ph idx="1"/>
            <p:extLst>
              <p:ext uri="{D42A27DB-BD31-4B8C-83A1-F6EECF244321}">
                <p14:modId xmlns:p14="http://schemas.microsoft.com/office/powerpoint/2010/main" val="942387816"/>
              </p:ext>
            </p:extLst>
          </p:nvPr>
        </p:nvSpPr>
        <p:spPr/>
        <p:txBody>
          <a:bodyPr vert="horz" lIns="91440" tIns="45720" rIns="91440" bIns="45720" rtlCol="0" anchor="t">
            <a:normAutofit/>
          </a:bodyPr>
          <a:lstStyle/>
          <a:p>
            <a:r>
              <a:rPr lang="en-GB" dirty="0"/>
              <a:t>To encourage students to develop an understanding of themselves as learners</a:t>
            </a:r>
          </a:p>
          <a:p>
            <a:r>
              <a:rPr lang="en-GB" dirty="0"/>
              <a:t>To help students transition into independent and effective learners</a:t>
            </a:r>
          </a:p>
          <a:p>
            <a:r>
              <a:rPr lang="en-GB"/>
              <a:t>To encourage students to reflect on areas where they need to develop</a:t>
            </a:r>
          </a:p>
          <a:p>
            <a:r>
              <a:rPr lang="en-GB"/>
              <a:t>To encourage students to gain an insight into what is expected of them.</a:t>
            </a:r>
            <a:endParaRPr lang="en-GB" dirty="0"/>
          </a:p>
        </p:txBody>
      </p:sp>
    </p:spTree>
    <p:extLst>
      <p:ext uri="{BB962C8B-B14F-4D97-AF65-F5344CB8AC3E}">
        <p14:creationId xmlns:p14="http://schemas.microsoft.com/office/powerpoint/2010/main" val="1644746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Format</a:t>
            </a:r>
          </a:p>
        </p:txBody>
      </p:sp>
      <p:sp>
        <p:nvSpPr>
          <p:cNvPr id="3" name="Content Placeholder 2"/>
          <p:cNvSpPr>
            <a:spLocks noGrp="1"/>
          </p:cNvSpPr>
          <p:nvPr>
            <p:ph idx="1"/>
            <p:extLst>
              <p:ext uri="{D42A27DB-BD31-4B8C-83A1-F6EECF244321}">
                <p14:modId xmlns:p14="http://schemas.microsoft.com/office/powerpoint/2010/main" val="2700554217"/>
              </p:ext>
            </p:extLst>
          </p:nvPr>
        </p:nvSpPr>
        <p:spPr/>
        <p:txBody>
          <a:bodyPr/>
          <a:lstStyle/>
          <a:p>
            <a:r>
              <a:rPr lang="en-GB" dirty="0"/>
              <a:t>Each week, a reading text (around 1000 words)</a:t>
            </a:r>
          </a:p>
          <a:p>
            <a:r>
              <a:rPr lang="en-GB" dirty="0"/>
              <a:t>Reflective task</a:t>
            </a:r>
          </a:p>
          <a:p>
            <a:r>
              <a:rPr lang="en-GB" dirty="0"/>
              <a:t>Discussion</a:t>
            </a:r>
          </a:p>
          <a:p>
            <a:endParaRPr lang="en-GB" dirty="0"/>
          </a:p>
        </p:txBody>
      </p:sp>
    </p:spTree>
    <p:extLst>
      <p:ext uri="{BB962C8B-B14F-4D97-AF65-F5344CB8AC3E}">
        <p14:creationId xmlns:p14="http://schemas.microsoft.com/office/powerpoint/2010/main" val="3540311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111145"/>
              </p:ext>
            </p:extLst>
          </p:nvPr>
        </p:nvGraphicFramePr>
        <p:xfrm>
          <a:off x="683568" y="1700803"/>
          <a:ext cx="7848872" cy="4608516"/>
        </p:xfrm>
        <a:graphic>
          <a:graphicData uri="http://schemas.openxmlformats.org/drawingml/2006/table">
            <a:tbl>
              <a:tblPr firstRow="1" firstCol="1" bandRow="1"/>
              <a:tblGrid>
                <a:gridCol w="935037">
                  <a:extLst>
                    <a:ext uri="{9D8B030D-6E8A-4147-A177-3AD203B41FA5}">
                      <a16:colId xmlns:a16="http://schemas.microsoft.com/office/drawing/2014/main" val="20000"/>
                    </a:ext>
                  </a:extLst>
                </a:gridCol>
                <a:gridCol w="3490463">
                  <a:extLst>
                    <a:ext uri="{9D8B030D-6E8A-4147-A177-3AD203B41FA5}">
                      <a16:colId xmlns:a16="http://schemas.microsoft.com/office/drawing/2014/main" val="20001"/>
                    </a:ext>
                  </a:extLst>
                </a:gridCol>
                <a:gridCol w="3423372">
                  <a:extLst>
                    <a:ext uri="{9D8B030D-6E8A-4147-A177-3AD203B41FA5}">
                      <a16:colId xmlns:a16="http://schemas.microsoft.com/office/drawing/2014/main" val="20002"/>
                    </a:ext>
                  </a:extLst>
                </a:gridCol>
              </a:tblGrid>
              <a:tr h="384043">
                <a:tc>
                  <a:txBody>
                    <a:bodyPr/>
                    <a:lstStyle/>
                    <a:p>
                      <a:pPr marL="457200">
                        <a:lnSpc>
                          <a:spcPct val="115000"/>
                        </a:lnSpc>
                        <a:spcAft>
                          <a:spcPts val="0"/>
                        </a:spcAft>
                      </a:pPr>
                      <a:r>
                        <a:rPr lang="en-GB" sz="1100" b="1" u="sng" dirty="0">
                          <a:solidFill>
                            <a:schemeClr val="bg1"/>
                          </a:solidFill>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u="sng" dirty="0">
                          <a:solidFill>
                            <a:schemeClr val="bg1"/>
                          </a:solidFill>
                          <a:effectLst/>
                          <a:latin typeface="Calibri"/>
                          <a:ea typeface="Calibri"/>
                          <a:cs typeface="Times New Roman"/>
                        </a:rPr>
                        <a:t>TERM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b="1" u="sng" dirty="0">
                          <a:solidFill>
                            <a:schemeClr val="bg1"/>
                          </a:solidFill>
                          <a:effectLst/>
                          <a:latin typeface="Calibri"/>
                          <a:ea typeface="Calibri"/>
                          <a:cs typeface="Times New Roman"/>
                        </a:rPr>
                        <a:t>TERM TWO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4043">
                <a:tc>
                  <a:txBody>
                    <a:bodyPr/>
                    <a:lstStyle/>
                    <a:p>
                      <a:r>
                        <a:rPr lang="en-GB" dirty="0">
                          <a:solidFill>
                            <a:schemeClr val="bg1"/>
                          </a:solidFil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GB" sz="1100" dirty="0">
                          <a:solidFill>
                            <a:schemeClr val="bg1"/>
                          </a:solidFill>
                          <a:effectLst/>
                          <a:latin typeface="Calibri"/>
                          <a:ea typeface="Calibri"/>
                          <a:cs typeface="Times New Roman"/>
                        </a:rPr>
                        <a:t>First Tutorial- Skills Audit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Goal Setting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4043">
                <a:tc>
                  <a:txBody>
                    <a:bodyPr/>
                    <a:lstStyle/>
                    <a:p>
                      <a:r>
                        <a:rPr lang="en-GB" dirty="0">
                          <a:solidFill>
                            <a:schemeClr val="bg1"/>
                          </a:solidFill>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a:txBody>
                    <a:bodyPr/>
                    <a:lstStyle/>
                    <a:p>
                      <a:pPr>
                        <a:lnSpc>
                          <a:spcPct val="115000"/>
                        </a:lnSpc>
                        <a:spcAft>
                          <a:spcPts val="0"/>
                        </a:spcAft>
                      </a:pPr>
                      <a:r>
                        <a:rPr lang="en-GB" sz="1100">
                          <a:solidFill>
                            <a:schemeClr val="bg1"/>
                          </a:solidFill>
                          <a:effectLst/>
                          <a:latin typeface="Calibri"/>
                          <a:ea typeface="Calibri"/>
                          <a:cs typeface="Times New Roman"/>
                        </a:rPr>
                        <a:t>Term 1 Assessment feedback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4043">
                <a:tc>
                  <a:txBody>
                    <a:bodyPr/>
                    <a:lstStyle/>
                    <a:p>
                      <a:r>
                        <a:rPr lang="en-GB" dirty="0">
                          <a:solidFill>
                            <a:schemeClr val="bg1"/>
                          </a:solidFill>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Time 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Time Management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4043">
                <a:tc>
                  <a:txBody>
                    <a:bodyPr/>
                    <a:lstStyle/>
                    <a:p>
                      <a:r>
                        <a:rPr lang="en-GB" dirty="0">
                          <a:solidFill>
                            <a:schemeClr val="bg1"/>
                          </a:solidFill>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Vocabulary building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Vocabulary building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84043">
                <a:tc>
                  <a:txBody>
                    <a:bodyPr/>
                    <a:lstStyle/>
                    <a:p>
                      <a:r>
                        <a:rPr lang="en-GB" dirty="0">
                          <a:solidFill>
                            <a:schemeClr val="bg1"/>
                          </a:solidFil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Reading and researching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Reading and researching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4043">
                <a:tc>
                  <a:txBody>
                    <a:bodyPr/>
                    <a:lstStyle/>
                    <a:p>
                      <a:r>
                        <a:rPr lang="en-GB" dirty="0">
                          <a:solidFill>
                            <a:schemeClr val="bg1"/>
                          </a:solidFill>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Dealing with difference/Culture Shock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Dealing with difference/Culture Shock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4043">
                <a:tc>
                  <a:txBody>
                    <a:bodyPr/>
                    <a:lstStyle/>
                    <a:p>
                      <a:r>
                        <a:rPr lang="en-GB" dirty="0">
                          <a:solidFill>
                            <a:schemeClr val="bg1"/>
                          </a:solidFill>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Mid Term Feedback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Mid Term Feedback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4043">
                <a:tc>
                  <a:txBody>
                    <a:bodyPr/>
                    <a:lstStyle/>
                    <a:p>
                      <a:r>
                        <a:rPr lang="en-GB" dirty="0">
                          <a:solidFill>
                            <a:schemeClr val="bg1"/>
                          </a:solidFill>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Essay Planning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Final Tutorial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84043">
                <a:tc>
                  <a:txBody>
                    <a:bodyPr/>
                    <a:lstStyle/>
                    <a:p>
                      <a:r>
                        <a:rPr lang="en-GB" dirty="0">
                          <a:solidFill>
                            <a:schemeClr val="bg1"/>
                          </a:solidFill>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Critical Thinking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Final Tutorial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4043">
                <a:tc>
                  <a:txBody>
                    <a:bodyPr/>
                    <a:lstStyle/>
                    <a:p>
                      <a:r>
                        <a:rPr lang="en-GB" dirty="0">
                          <a:solidFill>
                            <a:schemeClr val="bg1"/>
                          </a:solidFill>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Essay drafts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Essay drafts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84043">
                <a:tc>
                  <a:txBody>
                    <a:bodyPr/>
                    <a:lstStyle/>
                    <a:p>
                      <a:r>
                        <a:rPr lang="en-GB" dirty="0">
                          <a:solidFill>
                            <a:schemeClr val="bg1"/>
                          </a:solidFill>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solidFill>
                            <a:schemeClr val="bg1"/>
                          </a:solidFill>
                          <a:effectLst/>
                          <a:latin typeface="Calibri"/>
                          <a:ea typeface="Calibri"/>
                          <a:cs typeface="Times New Roman"/>
                        </a:rPr>
                        <a:t>Assessment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dirty="0">
                          <a:solidFill>
                            <a:schemeClr val="bg1"/>
                          </a:solidFill>
                          <a:effectLst/>
                          <a:latin typeface="Calibri"/>
                          <a:ea typeface="Calibri"/>
                          <a:cs typeface="Times New Roman"/>
                        </a:rPr>
                        <a:t>Assessment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84365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text (Vocabulary)</a:t>
            </a:r>
          </a:p>
        </p:txBody>
      </p:sp>
      <p:sp>
        <p:nvSpPr>
          <p:cNvPr id="3" name="Content Placeholder 2"/>
          <p:cNvSpPr>
            <a:spLocks noGrp="1"/>
          </p:cNvSpPr>
          <p:nvPr>
            <p:ph idx="1"/>
          </p:nvPr>
        </p:nvSpPr>
        <p:spPr/>
        <p:txBody>
          <a:bodyPr>
            <a:normAutofit fontScale="47500" lnSpcReduction="20000"/>
          </a:bodyPr>
          <a:lstStyle/>
          <a:p>
            <a:pPr marL="0" indent="0">
              <a:buNone/>
            </a:pPr>
            <a:r>
              <a:rPr lang="en-GB" b="1" dirty="0"/>
              <a:t>Being strategic</a:t>
            </a:r>
          </a:p>
          <a:p>
            <a:pPr marL="0" indent="0">
              <a:buNone/>
            </a:pPr>
            <a:r>
              <a:rPr lang="en-GB" dirty="0"/>
              <a:t>It is important to have a strategy for improving your vocabulary. This will generally have three strands. Firstly, you need to identify the language that you know, or only partially know. Then you have to work out a way of recording it. Finally, you need to recycle it. This means using the new words so that they become part of your active vocabulary. </a:t>
            </a:r>
          </a:p>
          <a:p>
            <a:pPr marL="0" indent="0">
              <a:buNone/>
            </a:pPr>
            <a:r>
              <a:rPr lang="en-GB" dirty="0"/>
              <a:t>Below are two students and the strategies that they use. </a:t>
            </a:r>
          </a:p>
          <a:p>
            <a:pPr marL="0" indent="0">
              <a:buNone/>
            </a:pPr>
            <a:r>
              <a:rPr lang="en-GB" b="1" dirty="0"/>
              <a:t>Student A </a:t>
            </a:r>
            <a:r>
              <a:rPr lang="en-GB" dirty="0"/>
              <a:t>is a fairly competent user of English. She has a large vocabulary, but some of the more formal words are less familiar to her. She uses the following strategy to improve her vocabulary. </a:t>
            </a:r>
          </a:p>
          <a:p>
            <a:pPr marL="0" indent="0">
              <a:buNone/>
            </a:pPr>
            <a:r>
              <a:rPr lang="en-GB" dirty="0"/>
              <a:t>She takes an article or a web page form her subject and runs it through </a:t>
            </a:r>
            <a:r>
              <a:rPr lang="en-GB" dirty="0" err="1"/>
              <a:t>lextutor</a:t>
            </a:r>
            <a:r>
              <a:rPr lang="en-GB" dirty="0"/>
              <a:t> (http://www.lextutor.ca/vp/). She checks the words that are more academic (from the Academic Word List or AWL) and records any she doesn't feel 100% familiar with. Then she uses a word cloud (http://www.wordclouds.com/) to see the most common words. She also records any she is unfamiliar with in a notebook. </a:t>
            </a:r>
          </a:p>
          <a:p>
            <a:pPr marL="0" indent="0">
              <a:buNone/>
            </a:pPr>
            <a:r>
              <a:rPr lang="en-GB" dirty="0"/>
              <a:t>Whenever she writes something, she tries to use the words in the notebook, ticking them when she does so. </a:t>
            </a:r>
          </a:p>
          <a:p>
            <a:pPr marL="0" indent="0">
              <a:buNone/>
            </a:pPr>
            <a:r>
              <a:rPr lang="en-GB" b="1" dirty="0"/>
              <a:t>Student B </a:t>
            </a:r>
            <a:r>
              <a:rPr lang="en-GB" dirty="0"/>
              <a:t>is less confident with English. He knows that there is a large number of words that he needs to become more familiar with. Therefore, he carries a notebook with him, and every time he sees a word he is not sure of, he writes it down. Then, once a day, he transfers these words onto small index cards with their meanings and other information from the Oxford learners Dictionary: http://www.oxfordlearnersdictionaries.com/. He then carries these cards around with him, and tests himself regularly. When he is sure he is familiar with a word, he puts it in a box. Once a week, he also goes through this box to make sure he remembers. </a:t>
            </a:r>
          </a:p>
          <a:p>
            <a:pPr marL="0" indent="0">
              <a:buNone/>
            </a:pPr>
            <a:endParaRPr lang="en-GB" dirty="0"/>
          </a:p>
        </p:txBody>
      </p:sp>
    </p:spTree>
    <p:extLst>
      <p:ext uri="{BB962C8B-B14F-4D97-AF65-F5344CB8AC3E}">
        <p14:creationId xmlns:p14="http://schemas.microsoft.com/office/powerpoint/2010/main" val="3155812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Task</a:t>
            </a:r>
          </a:p>
        </p:txBody>
      </p:sp>
      <p:sp>
        <p:nvSpPr>
          <p:cNvPr id="3" name="Content Placeholder 2"/>
          <p:cNvSpPr>
            <a:spLocks noGrp="1"/>
          </p:cNvSpPr>
          <p:nvPr>
            <p:ph idx="1"/>
          </p:nvPr>
        </p:nvSpPr>
        <p:spPr/>
        <p:txBody>
          <a:bodyPr>
            <a:normAutofit fontScale="40000" lnSpcReduction="20000"/>
          </a:bodyPr>
          <a:lstStyle/>
          <a:p>
            <a:r>
              <a:rPr lang="en-GB" b="1" u="sng" dirty="0"/>
              <a:t>Reflection</a:t>
            </a:r>
          </a:p>
          <a:p>
            <a:pPr lvl="0"/>
            <a:r>
              <a:rPr lang="en-GB" dirty="0"/>
              <a:t>How would you describe your vocabulary?</a:t>
            </a:r>
          </a:p>
          <a:p>
            <a:pPr lvl="1"/>
            <a:r>
              <a:rPr lang="en-GB" dirty="0"/>
              <a:t>How often do you see words you don’t know?</a:t>
            </a:r>
          </a:p>
          <a:p>
            <a:pPr lvl="1"/>
            <a:r>
              <a:rPr lang="en-GB" dirty="0"/>
              <a:t>Do you know all the parts of speech of words?</a:t>
            </a:r>
          </a:p>
          <a:p>
            <a:pPr lvl="1"/>
            <a:r>
              <a:rPr lang="en-GB" dirty="0"/>
              <a:t>Do you know a lot of high level, sophisticated words?</a:t>
            </a:r>
          </a:p>
          <a:p>
            <a:pPr lvl="1"/>
            <a:r>
              <a:rPr lang="en-GB" dirty="0"/>
              <a:t>How deep is your knowledge of subject specific vocabulary?</a:t>
            </a:r>
          </a:p>
          <a:p>
            <a:pPr lvl="0"/>
            <a:endParaRPr lang="en-GB" dirty="0"/>
          </a:p>
          <a:p>
            <a:pPr lvl="0"/>
            <a:r>
              <a:rPr lang="en-GB" dirty="0"/>
              <a:t>What have you done in the past to improve your vocabulary?</a:t>
            </a:r>
          </a:p>
          <a:p>
            <a:pPr lvl="0"/>
            <a:endParaRPr lang="en-GB" dirty="0"/>
          </a:p>
          <a:p>
            <a:pPr lvl="0"/>
            <a:r>
              <a:rPr lang="en-GB" dirty="0"/>
              <a:t>Read the section in the student guide about improving your vocabulary.</a:t>
            </a:r>
          </a:p>
          <a:p>
            <a:endParaRPr lang="en-GB" b="1" u="sng" dirty="0"/>
          </a:p>
          <a:p>
            <a:r>
              <a:rPr lang="en-GB" b="1" u="sng" dirty="0"/>
              <a:t>Strategies</a:t>
            </a:r>
          </a:p>
          <a:p>
            <a:pPr marL="0" indent="0">
              <a:buNone/>
            </a:pPr>
            <a:r>
              <a:rPr lang="en-GB" dirty="0"/>
              <a:t> </a:t>
            </a:r>
          </a:p>
          <a:p>
            <a:r>
              <a:rPr lang="en-GB" dirty="0"/>
              <a:t>Here are a number of strategies</a:t>
            </a:r>
          </a:p>
          <a:p>
            <a:pPr lvl="1"/>
            <a:r>
              <a:rPr lang="en-GB" dirty="0"/>
              <a:t>Have two notebooks. Carry one around with you. When you see an important new word, record it. Then, every evening, transfer this into the other book you keep at home. Look up the word, and record lots of information about it.</a:t>
            </a:r>
          </a:p>
          <a:p>
            <a:pPr lvl="1"/>
            <a:r>
              <a:rPr lang="en-GB" dirty="0"/>
              <a:t>Write the new words on index cards, which you carry round with you. Test yourself regularly.</a:t>
            </a:r>
          </a:p>
          <a:p>
            <a:pPr lvl="1"/>
            <a:r>
              <a:rPr lang="en-GB" dirty="0"/>
              <a:t>Set up a personal section on Memorise or Quizlet.  Invite a friend to join. Turn it into a game.</a:t>
            </a:r>
          </a:p>
          <a:p>
            <a:pPr lvl="1"/>
            <a:r>
              <a:rPr lang="en-GB" dirty="0"/>
              <a:t>Create word clouds from electronic articles to see the commonly used vocabulary in your area.</a:t>
            </a:r>
          </a:p>
          <a:p>
            <a:pPr lvl="1"/>
            <a:r>
              <a:rPr lang="en-GB" dirty="0"/>
              <a:t>Use your recorded vocabulary when you are writing.</a:t>
            </a:r>
          </a:p>
          <a:p>
            <a:endParaRPr lang="en-GB" dirty="0"/>
          </a:p>
        </p:txBody>
      </p:sp>
    </p:spTree>
    <p:extLst>
      <p:ext uri="{BB962C8B-B14F-4D97-AF65-F5344CB8AC3E}">
        <p14:creationId xmlns:p14="http://schemas.microsoft.com/office/powerpoint/2010/main" val="486624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Questionnaire</a:t>
            </a:r>
          </a:p>
        </p:txBody>
      </p:sp>
      <p:sp>
        <p:nvSpPr>
          <p:cNvPr id="3" name="Content Placeholder 2"/>
          <p:cNvSpPr>
            <a:spLocks noGrp="1"/>
          </p:cNvSpPr>
          <p:nvPr>
            <p:ph idx="1"/>
            <p:extLst>
              <p:ext uri="{D42A27DB-BD31-4B8C-83A1-F6EECF244321}">
                <p14:modId xmlns:p14="http://schemas.microsoft.com/office/powerpoint/2010/main" val="4198442584"/>
              </p:ext>
            </p:extLst>
          </p:nvPr>
        </p:nvSpPr>
        <p:spPr/>
        <p:txBody>
          <a:bodyPr>
            <a:normAutofit fontScale="62500" lnSpcReduction="20000"/>
          </a:bodyPr>
          <a:lstStyle/>
          <a:p>
            <a:r>
              <a:rPr lang="en-GB" dirty="0"/>
              <a:t>7 multi item Likert scales</a:t>
            </a:r>
          </a:p>
          <a:p>
            <a:pPr lvl="1"/>
            <a:r>
              <a:rPr lang="en-GB" dirty="0"/>
              <a:t>I found the tutorials useful </a:t>
            </a:r>
          </a:p>
          <a:p>
            <a:pPr lvl="1"/>
            <a:r>
              <a:rPr lang="en-GB" dirty="0"/>
              <a:t>I took part in the tutorial tasks</a:t>
            </a:r>
            <a:r>
              <a:rPr lang="en-US" dirty="0"/>
              <a:t> </a:t>
            </a:r>
            <a:endParaRPr lang="en-GB" dirty="0"/>
          </a:p>
          <a:p>
            <a:pPr lvl="1"/>
            <a:r>
              <a:rPr lang="en-GB" dirty="0"/>
              <a:t>The tutorial tasks helped me develop </a:t>
            </a:r>
          </a:p>
          <a:p>
            <a:pPr lvl="1"/>
            <a:r>
              <a:rPr lang="en-GB" dirty="0"/>
              <a:t>The tasks helped me become a more reflective learner </a:t>
            </a:r>
          </a:p>
          <a:p>
            <a:pPr lvl="1"/>
            <a:endParaRPr lang="en-GB" dirty="0"/>
          </a:p>
          <a:p>
            <a:pPr lvl="1"/>
            <a:r>
              <a:rPr lang="en-GB" dirty="0"/>
              <a:t>I am intrinsically motivated </a:t>
            </a:r>
            <a:endParaRPr dirty="0">
              <a:solidFill>
                <a:schemeClr val="tx1"/>
              </a:solidFill>
            </a:endParaRPr>
          </a:p>
          <a:p>
            <a:pPr lvl="1"/>
            <a:r>
              <a:rPr lang="en-GB" dirty="0"/>
              <a:t>I have a strong future self idea</a:t>
            </a:r>
            <a:r>
              <a:rPr lang="en-US" dirty="0"/>
              <a:t> </a:t>
            </a:r>
            <a:endParaRPr lang="en-GB" dirty="0"/>
          </a:p>
          <a:p>
            <a:pPr lvl="1"/>
            <a:r>
              <a:rPr lang="en-GB" dirty="0"/>
              <a:t>I enjoyed the foundation course overall</a:t>
            </a:r>
            <a:r>
              <a:rPr lang="en-US" dirty="0"/>
              <a:t> </a:t>
            </a:r>
            <a:endParaRPr lang="en-GB" dirty="0"/>
          </a:p>
          <a:p>
            <a:pPr lvl="1"/>
            <a:endParaRPr lang="en-GB" dirty="0"/>
          </a:p>
          <a:p>
            <a:pPr lvl="1"/>
            <a:r>
              <a:rPr lang="en-GB" dirty="0"/>
              <a:t>Plus demographic information (age, gender, nationality, pathway)</a:t>
            </a:r>
          </a:p>
          <a:p>
            <a:pPr lvl="1"/>
            <a:r>
              <a:rPr lang="en-GB" dirty="0"/>
              <a:t>Designed according to </a:t>
            </a:r>
            <a:r>
              <a:rPr lang="en-GB" dirty="0" err="1"/>
              <a:t>Dorneyi</a:t>
            </a:r>
            <a:r>
              <a:rPr lang="en-GB" dirty="0"/>
              <a:t> (2007)</a:t>
            </a:r>
          </a:p>
          <a:p>
            <a:endParaRPr lang="en-GB" dirty="0"/>
          </a:p>
        </p:txBody>
      </p:sp>
    </p:spTree>
    <p:extLst>
      <p:ext uri="{BB962C8B-B14F-4D97-AF65-F5344CB8AC3E}">
        <p14:creationId xmlns:p14="http://schemas.microsoft.com/office/powerpoint/2010/main" val="366905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The problem</a:t>
            </a:r>
          </a:p>
          <a:p>
            <a:r>
              <a:rPr lang="en-GB" dirty="0"/>
              <a:t>The theory</a:t>
            </a:r>
          </a:p>
          <a:p>
            <a:r>
              <a:rPr lang="en-GB" dirty="0"/>
              <a:t>The “solution”</a:t>
            </a:r>
          </a:p>
          <a:p>
            <a:r>
              <a:rPr lang="en-GB" dirty="0"/>
              <a:t>The data</a:t>
            </a:r>
          </a:p>
          <a:p>
            <a:r>
              <a:rPr lang="en-GB" dirty="0"/>
              <a:t>The next steps</a:t>
            </a:r>
          </a:p>
        </p:txBody>
      </p:sp>
    </p:spTree>
    <p:extLst>
      <p:ext uri="{BB962C8B-B14F-4D97-AF65-F5344CB8AC3E}">
        <p14:creationId xmlns:p14="http://schemas.microsoft.com/office/powerpoint/2010/main" val="1870811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 (</a:t>
            </a:r>
            <a:r>
              <a:rPr lang="en-GB" i="1" dirty="0"/>
              <a:t>n</a:t>
            </a:r>
            <a:r>
              <a:rPr lang="en-GB" dirty="0"/>
              <a:t>=29)</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9210440"/>
              </p:ext>
            </p:extLst>
          </p:nvPr>
        </p:nvGraphicFramePr>
        <p:xfrm>
          <a:off x="602611" y="1590845"/>
          <a:ext cx="7938777" cy="4583726"/>
        </p:xfrm>
        <a:graphic>
          <a:graphicData uri="http://schemas.openxmlformats.org/drawingml/2006/table">
            <a:tbl>
              <a:tblPr firstRow="1" firstCol="1" bandRow="1">
                <a:tableStyleId>{5C22544A-7EE6-4342-B048-85BDC9FD1C3A}</a:tableStyleId>
              </a:tblPr>
              <a:tblGrid>
                <a:gridCol w="443095">
                  <a:extLst>
                    <a:ext uri="{9D8B030D-6E8A-4147-A177-3AD203B41FA5}">
                      <a16:colId xmlns:a16="http://schemas.microsoft.com/office/drawing/2014/main" val="20000"/>
                    </a:ext>
                  </a:extLst>
                </a:gridCol>
                <a:gridCol w="1427749">
                  <a:extLst>
                    <a:ext uri="{9D8B030D-6E8A-4147-A177-3AD203B41FA5}">
                      <a16:colId xmlns:a16="http://schemas.microsoft.com/office/drawing/2014/main" val="20001"/>
                    </a:ext>
                  </a:extLst>
                </a:gridCol>
                <a:gridCol w="1255434">
                  <a:extLst>
                    <a:ext uri="{9D8B030D-6E8A-4147-A177-3AD203B41FA5}">
                      <a16:colId xmlns:a16="http://schemas.microsoft.com/office/drawing/2014/main" val="20002"/>
                    </a:ext>
                  </a:extLst>
                </a:gridCol>
                <a:gridCol w="1673913">
                  <a:extLst>
                    <a:ext uri="{9D8B030D-6E8A-4147-A177-3AD203B41FA5}">
                      <a16:colId xmlns:a16="http://schemas.microsoft.com/office/drawing/2014/main" val="20003"/>
                    </a:ext>
                  </a:extLst>
                </a:gridCol>
                <a:gridCol w="3138586">
                  <a:extLst>
                    <a:ext uri="{9D8B030D-6E8A-4147-A177-3AD203B41FA5}">
                      <a16:colId xmlns:a16="http://schemas.microsoft.com/office/drawing/2014/main" val="20004"/>
                    </a:ext>
                  </a:extLst>
                </a:gridCol>
              </a:tblGrid>
              <a:tr h="894034">
                <a:tc>
                  <a:txBody>
                    <a:bodyPr/>
                    <a:lstStyle/>
                    <a:p>
                      <a:pPr>
                        <a:lnSpc>
                          <a:spcPct val="115000"/>
                        </a:lnSpc>
                        <a:spcAft>
                          <a:spcPts val="1000"/>
                        </a:spcAft>
                      </a:pPr>
                      <a:r>
                        <a:rPr lang="en-GB" sz="1200" dirty="0">
                          <a:effectLst/>
                        </a:rPr>
                        <a:t> </a:t>
                      </a:r>
                      <a:endParaRPr lang="en-GB" sz="1200" dirty="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effectLst/>
                        </a:rPr>
                        <a:t>Eliminated</a:t>
                      </a:r>
                      <a:endParaRPr lang="en-GB" sz="1200" dirty="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effectLst/>
                        </a:rPr>
                        <a:t>Cronbach’s alpha</a:t>
                      </a:r>
                      <a:endParaRPr lang="en-GB" sz="1200" dirty="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effectLst/>
                        </a:rPr>
                        <a:t>Scale title</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effectLst/>
                        </a:rPr>
                        <a:t>Mean (1-5)</a:t>
                      </a:r>
                      <a:endParaRPr lang="en-GB" sz="1200">
                        <a:effectLst/>
                        <a:latin typeface="Calibri"/>
                        <a:ea typeface="Calibri"/>
                        <a:cs typeface="Times New Roman"/>
                      </a:endParaRPr>
                    </a:p>
                  </a:txBody>
                  <a:tcPr marL="66361" marR="66361" marT="9217" marB="0"/>
                </a:tc>
                <a:extLst>
                  <a:ext uri="{0D108BD9-81ED-4DB2-BD59-A6C34878D82A}">
                    <a16:rowId xmlns:a16="http://schemas.microsoft.com/office/drawing/2014/main" val="10000"/>
                  </a:ext>
                </a:extLst>
              </a:tr>
              <a:tr h="433806">
                <a:tc>
                  <a:txBody>
                    <a:bodyPr/>
                    <a:lstStyle/>
                    <a:p>
                      <a:pPr>
                        <a:lnSpc>
                          <a:spcPct val="115000"/>
                        </a:lnSpc>
                        <a:spcAft>
                          <a:spcPts val="1000"/>
                        </a:spcAft>
                      </a:pPr>
                      <a:r>
                        <a:rPr lang="en-GB" sz="1200">
                          <a:effectLst/>
                        </a:rPr>
                        <a:t>1</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1e</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.717</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I found the tutorials useful</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3.01</a:t>
                      </a:r>
                      <a:endParaRPr lang="en-GB" sz="120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1"/>
                  </a:ext>
                </a:extLst>
              </a:tr>
              <a:tr h="433806">
                <a:tc>
                  <a:txBody>
                    <a:bodyPr/>
                    <a:lstStyle/>
                    <a:p>
                      <a:pPr>
                        <a:lnSpc>
                          <a:spcPct val="115000"/>
                        </a:lnSpc>
                        <a:spcAft>
                          <a:spcPts val="1000"/>
                        </a:spcAft>
                      </a:pPr>
                      <a:r>
                        <a:rPr lang="en-GB" sz="1200">
                          <a:effectLst/>
                        </a:rPr>
                        <a:t>2</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2a</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.735</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I took part in the tutorial tasks</a:t>
                      </a:r>
                      <a:r>
                        <a:rPr lang="en-US" sz="1200" dirty="0">
                          <a:solidFill>
                            <a:schemeClr val="bg1"/>
                          </a:solidFill>
                          <a:effectLst/>
                        </a:rPr>
                        <a:t> </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3.39</a:t>
                      </a:r>
                      <a:endParaRPr lang="en-GB" sz="120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2"/>
                  </a:ext>
                </a:extLst>
              </a:tr>
              <a:tr h="433806">
                <a:tc>
                  <a:txBody>
                    <a:bodyPr/>
                    <a:lstStyle/>
                    <a:p>
                      <a:pPr>
                        <a:lnSpc>
                          <a:spcPct val="115000"/>
                        </a:lnSpc>
                        <a:spcAft>
                          <a:spcPts val="1000"/>
                        </a:spcAft>
                      </a:pPr>
                      <a:r>
                        <a:rPr lang="en-GB" sz="1200">
                          <a:effectLst/>
                        </a:rPr>
                        <a:t>3</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3e</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.855</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The tutorial tasks helped me develop</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3.46</a:t>
                      </a:r>
                      <a:endParaRPr lang="en-GB" sz="1200" dirty="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3"/>
                  </a:ext>
                </a:extLst>
              </a:tr>
              <a:tr h="568864">
                <a:tc>
                  <a:txBody>
                    <a:bodyPr/>
                    <a:lstStyle/>
                    <a:p>
                      <a:pPr>
                        <a:lnSpc>
                          <a:spcPct val="115000"/>
                        </a:lnSpc>
                        <a:spcAft>
                          <a:spcPts val="1000"/>
                        </a:spcAft>
                      </a:pPr>
                      <a:r>
                        <a:rPr lang="en-GB" sz="1200">
                          <a:effectLst/>
                        </a:rPr>
                        <a:t>4</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n/a</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.858</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The tasks helped me become a more reflective learner</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3.43</a:t>
                      </a:r>
                      <a:endParaRPr lang="en-GB" sz="1200" dirty="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4"/>
                  </a:ext>
                </a:extLst>
              </a:tr>
              <a:tr h="433806">
                <a:tc>
                  <a:txBody>
                    <a:bodyPr/>
                    <a:lstStyle/>
                    <a:p>
                      <a:pPr>
                        <a:lnSpc>
                          <a:spcPct val="115000"/>
                        </a:lnSpc>
                        <a:spcAft>
                          <a:spcPts val="1000"/>
                        </a:spcAft>
                      </a:pPr>
                      <a:r>
                        <a:rPr lang="en-GB" sz="1200">
                          <a:effectLst/>
                        </a:rPr>
                        <a:t>5</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n/a</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.739</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I am intrinsically motivated</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3.74</a:t>
                      </a:r>
                      <a:endParaRPr lang="en-GB" sz="1200" dirty="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5"/>
                  </a:ext>
                </a:extLst>
              </a:tr>
              <a:tr h="433806">
                <a:tc>
                  <a:txBody>
                    <a:bodyPr/>
                    <a:lstStyle/>
                    <a:p>
                      <a:pPr>
                        <a:lnSpc>
                          <a:spcPct val="115000"/>
                        </a:lnSpc>
                        <a:spcAft>
                          <a:spcPts val="1000"/>
                        </a:spcAft>
                      </a:pPr>
                      <a:r>
                        <a:rPr lang="en-GB" sz="1200">
                          <a:effectLst/>
                        </a:rPr>
                        <a:t>6</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n/a</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.727</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I have a strong future self idea</a:t>
                      </a:r>
                      <a:r>
                        <a:rPr lang="en-US" sz="1200" dirty="0">
                          <a:solidFill>
                            <a:schemeClr val="bg1"/>
                          </a:solidFill>
                          <a:effectLst/>
                        </a:rPr>
                        <a:t> </a:t>
                      </a:r>
                      <a:endParaRPr lang="en-GB" sz="1200" dirty="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3.74</a:t>
                      </a:r>
                      <a:endParaRPr lang="en-GB" sz="1200" dirty="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6"/>
                  </a:ext>
                </a:extLst>
              </a:tr>
              <a:tr h="894034">
                <a:tc>
                  <a:txBody>
                    <a:bodyPr/>
                    <a:lstStyle/>
                    <a:p>
                      <a:pPr>
                        <a:lnSpc>
                          <a:spcPct val="115000"/>
                        </a:lnSpc>
                        <a:spcAft>
                          <a:spcPts val="1000"/>
                        </a:spcAft>
                      </a:pPr>
                      <a:r>
                        <a:rPr lang="en-GB" sz="1200">
                          <a:effectLst/>
                        </a:rPr>
                        <a:t>7</a:t>
                      </a:r>
                      <a:endParaRPr lang="en-GB" sz="1200">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n/a</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8.14</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a:solidFill>
                            <a:schemeClr val="bg1"/>
                          </a:solidFill>
                          <a:effectLst/>
                        </a:rPr>
                        <a:t>I enjoyed the foundation course overall</a:t>
                      </a:r>
                      <a:endParaRPr lang="en-GB" sz="1200">
                        <a:solidFill>
                          <a:schemeClr val="bg1"/>
                        </a:solidFill>
                        <a:effectLst/>
                        <a:latin typeface="Calibri"/>
                        <a:ea typeface="Calibri"/>
                        <a:cs typeface="Times New Roman"/>
                      </a:endParaRPr>
                    </a:p>
                  </a:txBody>
                  <a:tcPr marL="66361" marR="66361" marT="9217" marB="0"/>
                </a:tc>
                <a:tc>
                  <a:txBody>
                    <a:bodyPr/>
                    <a:lstStyle/>
                    <a:p>
                      <a:pPr>
                        <a:lnSpc>
                          <a:spcPct val="115000"/>
                        </a:lnSpc>
                        <a:spcAft>
                          <a:spcPts val="1000"/>
                        </a:spcAft>
                      </a:pPr>
                      <a:r>
                        <a:rPr lang="en-GB" sz="1200" dirty="0">
                          <a:solidFill>
                            <a:schemeClr val="bg1"/>
                          </a:solidFill>
                          <a:effectLst/>
                        </a:rPr>
                        <a:t>3.99</a:t>
                      </a:r>
                      <a:endParaRPr lang="en-GB" sz="1200" dirty="0">
                        <a:solidFill>
                          <a:schemeClr val="bg1"/>
                        </a:solidFill>
                        <a:effectLst/>
                        <a:latin typeface="Calibri"/>
                        <a:ea typeface="Calibri"/>
                        <a:cs typeface="Times New Roman"/>
                      </a:endParaRPr>
                    </a:p>
                  </a:txBody>
                  <a:tcPr marL="66361" marR="66361" marT="9217"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57981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Gender/Age/Nationality/Pathway</a:t>
            </a:r>
          </a:p>
        </p:txBody>
      </p:sp>
      <p:sp>
        <p:nvSpPr>
          <p:cNvPr id="3" name="Content Placeholder 2"/>
          <p:cNvSpPr>
            <a:spLocks noGrp="1"/>
          </p:cNvSpPr>
          <p:nvPr>
            <p:ph idx="1"/>
          </p:nvPr>
        </p:nvSpPr>
        <p:spPr/>
        <p:txBody>
          <a:bodyPr/>
          <a:lstStyle/>
          <a:p>
            <a:r>
              <a:rPr lang="en-GB" dirty="0"/>
              <a:t>No statistically significant relationships found</a:t>
            </a:r>
          </a:p>
        </p:txBody>
      </p:sp>
    </p:spTree>
    <p:extLst>
      <p:ext uri="{BB962C8B-B14F-4D97-AF65-F5344CB8AC3E}">
        <p14:creationId xmlns:p14="http://schemas.microsoft.com/office/powerpoint/2010/main" val="3341613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Correlations between scales (n=29)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3552735"/>
              </p:ext>
            </p:extLst>
          </p:nvPr>
        </p:nvGraphicFramePr>
        <p:xfrm>
          <a:off x="683568" y="1772816"/>
          <a:ext cx="7704856" cy="4374486"/>
        </p:xfrm>
        <a:graphic>
          <a:graphicData uri="http://schemas.openxmlformats.org/drawingml/2006/table">
            <a:tbl>
              <a:tblPr bandRow="1">
                <a:tableStyleId>{5C22544A-7EE6-4342-B048-85BDC9FD1C3A}</a:tableStyleId>
              </a:tblPr>
              <a:tblGrid>
                <a:gridCol w="1467591">
                  <a:extLst>
                    <a:ext uri="{9D8B030D-6E8A-4147-A177-3AD203B41FA5}">
                      <a16:colId xmlns:a16="http://schemas.microsoft.com/office/drawing/2014/main" val="20000"/>
                    </a:ext>
                  </a:extLst>
                </a:gridCol>
                <a:gridCol w="1149047">
                  <a:extLst>
                    <a:ext uri="{9D8B030D-6E8A-4147-A177-3AD203B41FA5}">
                      <a16:colId xmlns:a16="http://schemas.microsoft.com/office/drawing/2014/main" val="20001"/>
                    </a:ext>
                  </a:extLst>
                </a:gridCol>
                <a:gridCol w="2666692">
                  <a:extLst>
                    <a:ext uri="{9D8B030D-6E8A-4147-A177-3AD203B41FA5}">
                      <a16:colId xmlns:a16="http://schemas.microsoft.com/office/drawing/2014/main" val="20002"/>
                    </a:ext>
                  </a:extLst>
                </a:gridCol>
                <a:gridCol w="2421526">
                  <a:extLst>
                    <a:ext uri="{9D8B030D-6E8A-4147-A177-3AD203B41FA5}">
                      <a16:colId xmlns:a16="http://schemas.microsoft.com/office/drawing/2014/main" val="20003"/>
                    </a:ext>
                  </a:extLst>
                </a:gridCol>
              </a:tblGrid>
              <a:tr h="486054">
                <a:tc>
                  <a:txBody>
                    <a:bodyPr/>
                    <a:lstStyle/>
                    <a:p>
                      <a:pPr>
                        <a:lnSpc>
                          <a:spcPct val="115000"/>
                        </a:lnSpc>
                        <a:spcAft>
                          <a:spcPts val="0"/>
                        </a:spcAft>
                      </a:pPr>
                      <a:r>
                        <a:rPr lang="en-GB" sz="2400" dirty="0">
                          <a:solidFill>
                            <a:schemeClr val="bg1"/>
                          </a:solidFill>
                          <a:effectLst/>
                          <a:latin typeface="Calibri"/>
                          <a:ea typeface="Calibri"/>
                          <a:cs typeface="Times New Roman"/>
                        </a:rPr>
                        <a:t>Scales</a:t>
                      </a: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endParaRPr lang="en-GB" sz="2400" dirty="0">
                        <a:solidFill>
                          <a:schemeClr val="bg1"/>
                        </a:solidFill>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2400" dirty="0">
                          <a:solidFill>
                            <a:schemeClr val="bg1"/>
                          </a:solidFill>
                          <a:effectLst/>
                          <a:latin typeface="Calibri"/>
                          <a:ea typeface="Calibri"/>
                          <a:cs typeface="Times New Roman"/>
                        </a:rPr>
                        <a:t>r</a:t>
                      </a: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2400" dirty="0">
                          <a:solidFill>
                            <a:schemeClr val="bg1"/>
                          </a:solidFill>
                          <a:effectLst/>
                          <a:latin typeface="Calibri"/>
                          <a:ea typeface="Calibri"/>
                          <a:cs typeface="Times New Roman"/>
                        </a:rPr>
                        <a:t>Sig</a:t>
                      </a: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86054">
                <a:tc>
                  <a:txBody>
                    <a:bodyPr/>
                    <a:lstStyle/>
                    <a:p>
                      <a:pPr>
                        <a:lnSpc>
                          <a:spcPct val="115000"/>
                        </a:lnSpc>
                        <a:spcAft>
                          <a:spcPts val="0"/>
                        </a:spcAft>
                      </a:pPr>
                      <a:r>
                        <a:rPr lang="en-GB" sz="1600" b="0" dirty="0">
                          <a:solidFill>
                            <a:schemeClr val="bg1"/>
                          </a:solidFill>
                          <a:effectLst/>
                        </a:rPr>
                        <a:t>Develop</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Reflective</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.601</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.000</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86054">
                <a:tc>
                  <a:txBody>
                    <a:bodyPr/>
                    <a:lstStyle/>
                    <a:p>
                      <a:pPr>
                        <a:lnSpc>
                          <a:spcPct val="115000"/>
                        </a:lnSpc>
                        <a:spcAft>
                          <a:spcPts val="0"/>
                        </a:spcAft>
                      </a:pPr>
                      <a:r>
                        <a:rPr lang="en-GB" sz="1600" b="0" dirty="0">
                          <a:solidFill>
                            <a:srgbClr val="000000"/>
                          </a:solidFill>
                          <a:effectLst/>
                        </a:rPr>
                        <a:t>Useful</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Develop</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.547</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.000</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86054">
                <a:tc>
                  <a:txBody>
                    <a:bodyPr/>
                    <a:lstStyle/>
                    <a:p>
                      <a:pPr>
                        <a:lnSpc>
                          <a:spcPct val="115000"/>
                        </a:lnSpc>
                        <a:spcAft>
                          <a:spcPts val="0"/>
                        </a:spcAft>
                      </a:pPr>
                      <a:r>
                        <a:rPr lang="en-GB" sz="1600" b="0" dirty="0">
                          <a:solidFill>
                            <a:srgbClr val="000000"/>
                          </a:solidFill>
                          <a:effectLst/>
                        </a:rPr>
                        <a:t>Intrinsic</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Future self</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.496</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.000</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86054">
                <a:tc>
                  <a:txBody>
                    <a:bodyPr/>
                    <a:lstStyle/>
                    <a:p>
                      <a:pPr>
                        <a:lnSpc>
                          <a:spcPct val="115000"/>
                        </a:lnSpc>
                        <a:spcAft>
                          <a:spcPts val="0"/>
                        </a:spcAft>
                      </a:pPr>
                      <a:r>
                        <a:rPr lang="en-GB" sz="1600" b="0" dirty="0">
                          <a:solidFill>
                            <a:srgbClr val="000000"/>
                          </a:solidFill>
                          <a:effectLst/>
                        </a:rPr>
                        <a:t>Intrinsic</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Positive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.457</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.010</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86054">
                <a:tc>
                  <a:txBody>
                    <a:bodyPr/>
                    <a:lstStyle/>
                    <a:p>
                      <a:pPr>
                        <a:lnSpc>
                          <a:spcPct val="115000"/>
                        </a:lnSpc>
                        <a:spcAft>
                          <a:spcPts val="0"/>
                        </a:spcAft>
                      </a:pPr>
                      <a:r>
                        <a:rPr lang="en-GB" sz="1600" b="0" dirty="0">
                          <a:solidFill>
                            <a:srgbClr val="000000"/>
                          </a:solidFill>
                          <a:effectLst/>
                        </a:rPr>
                        <a:t>Useful</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Reflective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.420</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.000</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86054">
                <a:tc>
                  <a:txBody>
                    <a:bodyPr/>
                    <a:lstStyle/>
                    <a:p>
                      <a:pPr>
                        <a:lnSpc>
                          <a:spcPct val="115000"/>
                        </a:lnSpc>
                        <a:spcAft>
                          <a:spcPts val="0"/>
                        </a:spcAft>
                      </a:pPr>
                      <a:r>
                        <a:rPr lang="en-GB" sz="1600" b="0" dirty="0">
                          <a:solidFill>
                            <a:srgbClr val="000000"/>
                          </a:solidFill>
                          <a:effectLst/>
                        </a:rPr>
                        <a:t>Develop</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Positive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.376</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.007</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486054">
                <a:tc>
                  <a:txBody>
                    <a:bodyPr/>
                    <a:lstStyle/>
                    <a:p>
                      <a:pPr>
                        <a:lnSpc>
                          <a:spcPct val="115000"/>
                        </a:lnSpc>
                        <a:spcAft>
                          <a:spcPts val="0"/>
                        </a:spcAft>
                      </a:pPr>
                      <a:r>
                        <a:rPr lang="en-GB" sz="1600" b="0" dirty="0">
                          <a:solidFill>
                            <a:srgbClr val="000000"/>
                          </a:solidFill>
                          <a:effectLst/>
                        </a:rPr>
                        <a:t>Reflective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Positive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.361</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.002</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86054">
                <a:tc>
                  <a:txBody>
                    <a:bodyPr/>
                    <a:lstStyle/>
                    <a:p>
                      <a:pPr>
                        <a:lnSpc>
                          <a:spcPct val="115000"/>
                        </a:lnSpc>
                        <a:spcAft>
                          <a:spcPts val="0"/>
                        </a:spcAft>
                      </a:pPr>
                      <a:r>
                        <a:rPr lang="en-GB" sz="1600" b="0" dirty="0">
                          <a:solidFill>
                            <a:srgbClr val="000000"/>
                          </a:solidFill>
                          <a:effectLst/>
                        </a:rPr>
                        <a:t>Reflective</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Future self</a:t>
                      </a:r>
                      <a:endParaRPr lang="en-GB" sz="1600" b="0" dirty="0" err="1">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rgbClr val="000000"/>
                          </a:solidFill>
                          <a:effectLst/>
                        </a:rPr>
                        <a:t>.311</a:t>
                      </a:r>
                      <a:endParaRPr lang="en-GB" sz="1600" b="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GB" sz="1600" b="0" dirty="0">
                          <a:solidFill>
                            <a:schemeClr val="bg1"/>
                          </a:solidFill>
                          <a:effectLst/>
                        </a:rPr>
                        <a:t>.007</a:t>
                      </a:r>
                      <a:endParaRPr lang="en-GB" sz="1600" b="0" dirty="0">
                        <a:solidFill>
                          <a:schemeClr val="bg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19962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p:txBody>
          <a:bodyPr/>
          <a:lstStyle/>
          <a:p>
            <a:r>
              <a:rPr lang="en-GB" dirty="0"/>
              <a:t>These are reasonably popular, but not to a great extent</a:t>
            </a:r>
          </a:p>
          <a:p>
            <a:endParaRPr lang="en-GB" dirty="0"/>
          </a:p>
          <a:p>
            <a:r>
              <a:rPr lang="en-GB" dirty="0"/>
              <a:t>Lack of evidence that these tasks help the most vulnerable students</a:t>
            </a:r>
          </a:p>
          <a:p>
            <a:endParaRPr lang="en-GB" dirty="0"/>
          </a:p>
          <a:p>
            <a:endParaRPr lang="en-GB" dirty="0"/>
          </a:p>
        </p:txBody>
      </p:sp>
    </p:spTree>
    <p:extLst>
      <p:ext uri="{BB962C8B-B14F-4D97-AF65-F5344CB8AC3E}">
        <p14:creationId xmlns:p14="http://schemas.microsoft.com/office/powerpoint/2010/main" val="3863647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Future directions</a:t>
            </a:r>
          </a:p>
        </p:txBody>
      </p:sp>
      <p:sp>
        <p:nvSpPr>
          <p:cNvPr id="3" name="Content Placeholder 2"/>
          <p:cNvSpPr>
            <a:spLocks noGrp="1"/>
          </p:cNvSpPr>
          <p:nvPr>
            <p:ph idx="1"/>
          </p:nvPr>
        </p:nvSpPr>
        <p:spPr/>
        <p:txBody>
          <a:bodyPr/>
          <a:lstStyle/>
          <a:p>
            <a:r>
              <a:rPr lang="en-GB" dirty="0"/>
              <a:t>The need for tutor and student  buy in</a:t>
            </a:r>
          </a:p>
          <a:p>
            <a:r>
              <a:rPr lang="en-GB" dirty="0"/>
              <a:t>Moving from tutorials to online and class discussions</a:t>
            </a:r>
          </a:p>
          <a:p>
            <a:r>
              <a:rPr lang="en-GB" dirty="0"/>
              <a:t>Longitudinal study</a:t>
            </a:r>
          </a:p>
          <a:p>
            <a:endParaRPr lang="en-GB" dirty="0"/>
          </a:p>
        </p:txBody>
      </p:sp>
    </p:spTree>
    <p:extLst>
      <p:ext uri="{BB962C8B-B14F-4D97-AF65-F5344CB8AC3E}">
        <p14:creationId xmlns:p14="http://schemas.microsoft.com/office/powerpoint/2010/main" val="1035689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fontScale="62500" lnSpcReduction="20000"/>
          </a:bodyPr>
          <a:lstStyle/>
          <a:p>
            <a:r>
              <a:rPr lang="en-GB" dirty="0" err="1"/>
              <a:t>Dornyei</a:t>
            </a:r>
            <a:r>
              <a:rPr lang="en-GB" dirty="0"/>
              <a:t>, Z. (2009) ‘The L2 motivational self system’ in E. </a:t>
            </a:r>
            <a:r>
              <a:rPr lang="en-GB" dirty="0" err="1"/>
              <a:t>Ushioda</a:t>
            </a:r>
            <a:r>
              <a:rPr lang="en-GB" dirty="0"/>
              <a:t> and Z </a:t>
            </a:r>
            <a:r>
              <a:rPr lang="en-GB" dirty="0" err="1"/>
              <a:t>Dornyei</a:t>
            </a:r>
            <a:r>
              <a:rPr lang="en-GB" dirty="0"/>
              <a:t> (</a:t>
            </a:r>
            <a:r>
              <a:rPr lang="en-GB" dirty="0" err="1"/>
              <a:t>eds</a:t>
            </a:r>
            <a:r>
              <a:rPr lang="en-GB" dirty="0"/>
              <a:t>) </a:t>
            </a:r>
            <a:r>
              <a:rPr lang="en-GB" i="1" dirty="0"/>
              <a:t>Motivation,, Language Identities and the L2 Self. </a:t>
            </a:r>
            <a:r>
              <a:rPr lang="en-GB" dirty="0"/>
              <a:t>Pp 9-42  Bristol. Multimedia matters</a:t>
            </a:r>
          </a:p>
          <a:p>
            <a:r>
              <a:rPr lang="en-GB" dirty="0" err="1"/>
              <a:t>Dweck</a:t>
            </a:r>
            <a:r>
              <a:rPr lang="en-GB" dirty="0"/>
              <a:t>, C and Master, A (2009) ‘Self Concept’ in W. Carey et al (</a:t>
            </a:r>
            <a:r>
              <a:rPr lang="en-GB" dirty="0" err="1"/>
              <a:t>eds</a:t>
            </a:r>
            <a:r>
              <a:rPr lang="en-GB" dirty="0"/>
              <a:t>) </a:t>
            </a:r>
            <a:r>
              <a:rPr lang="en-GB" i="1" dirty="0"/>
              <a:t>Developmental-</a:t>
            </a:r>
            <a:r>
              <a:rPr lang="en-GB" i="1" dirty="0" err="1"/>
              <a:t>Behavioral</a:t>
            </a:r>
            <a:r>
              <a:rPr lang="en-GB" i="1" dirty="0"/>
              <a:t> Paediatrics</a:t>
            </a:r>
            <a:r>
              <a:rPr lang="en-GB" dirty="0"/>
              <a:t> (Fourth Edition) pp427-435 Philadelphia, PA: Elsevier </a:t>
            </a:r>
          </a:p>
          <a:p>
            <a:r>
              <a:rPr lang="en-GB" dirty="0" err="1"/>
              <a:t>Fanghanel</a:t>
            </a:r>
            <a:r>
              <a:rPr lang="en-GB" dirty="0"/>
              <a:t>, J. (2009) ‘The role of ideology in shaping academics’ conceptions of their discipline’, </a:t>
            </a:r>
            <a:r>
              <a:rPr lang="en-GB" i="1" dirty="0"/>
              <a:t>Teaching in Higher Education</a:t>
            </a:r>
            <a:r>
              <a:rPr lang="en-GB" dirty="0"/>
              <a:t>, 14(5) , pp 565-577, DOI: 10.1080/13562510903186790</a:t>
            </a:r>
          </a:p>
          <a:p>
            <a:r>
              <a:rPr lang="en-GB" dirty="0" err="1"/>
              <a:t>Dornyei</a:t>
            </a:r>
            <a:r>
              <a:rPr lang="en-GB" dirty="0"/>
              <a:t>, Z. (2007</a:t>
            </a:r>
            <a:r>
              <a:rPr lang="en-GB" sz="3100" dirty="0"/>
              <a:t>) Research Methods in Applied Linguistics: Quantitative, Qualitative, and Mixed Methodologies. Oxford: Oxford University Press</a:t>
            </a:r>
          </a:p>
          <a:p>
            <a:r>
              <a:rPr lang="en-GB" sz="3100" dirty="0"/>
              <a:t>Holliday, A, Hyde, M and </a:t>
            </a:r>
            <a:r>
              <a:rPr lang="en-GB" sz="3100" dirty="0" err="1"/>
              <a:t>Kullman</a:t>
            </a:r>
            <a:r>
              <a:rPr lang="en-GB" sz="3100" dirty="0"/>
              <a:t>, J (2010) </a:t>
            </a:r>
            <a:r>
              <a:rPr lang="en-GB" sz="3100" i="1" dirty="0"/>
              <a:t>Intercultural Communication: An advanced resource book for students. </a:t>
            </a:r>
            <a:r>
              <a:rPr lang="en-GB" sz="3100" dirty="0"/>
              <a:t>Abingdon, Routledge</a:t>
            </a:r>
          </a:p>
          <a:p>
            <a:endParaRPr lang="en-GB" dirty="0"/>
          </a:p>
          <a:p>
            <a:endParaRPr lang="en-GB" dirty="0"/>
          </a:p>
        </p:txBody>
      </p:sp>
    </p:spTree>
    <p:extLst>
      <p:ext uri="{BB962C8B-B14F-4D97-AF65-F5344CB8AC3E}">
        <p14:creationId xmlns:p14="http://schemas.microsoft.com/office/powerpoint/2010/main" val="2218780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BIA Pathways</a:t>
            </a:r>
          </a:p>
        </p:txBody>
      </p:sp>
      <p:sp>
        <p:nvSpPr>
          <p:cNvPr id="3" name="Content Placeholder 2"/>
          <p:cNvSpPr>
            <a:spLocks noGrp="1"/>
          </p:cNvSpPr>
          <p:nvPr>
            <p:ph idx="1"/>
          </p:nvPr>
        </p:nvSpPr>
        <p:spPr/>
        <p:txBody>
          <a:bodyPr/>
          <a:lstStyle/>
          <a:p>
            <a:r>
              <a:rPr lang="en-GB" dirty="0"/>
              <a:t>Over 200 students</a:t>
            </a:r>
          </a:p>
          <a:p>
            <a:r>
              <a:rPr lang="en-GB" dirty="0"/>
              <a:t>IELTS scores from 5.5 to 9</a:t>
            </a:r>
          </a:p>
          <a:p>
            <a:r>
              <a:rPr lang="en-GB" dirty="0"/>
              <a:t>Target degrees Engineering, Business, Medicine, Law inter alia</a:t>
            </a:r>
          </a:p>
          <a:p>
            <a:r>
              <a:rPr lang="en-GB" dirty="0"/>
              <a:t>Crowded curriculum</a:t>
            </a:r>
          </a:p>
          <a:p>
            <a:r>
              <a:rPr lang="en-GB" dirty="0"/>
              <a:t>Slight marginalisation</a:t>
            </a:r>
          </a:p>
          <a:p>
            <a:r>
              <a:rPr lang="en-GB" dirty="0"/>
              <a:t>4,6 and 10 hours per week. Tutorial every second week.</a:t>
            </a:r>
          </a:p>
          <a:p>
            <a:endParaRPr lang="en-GB" dirty="0"/>
          </a:p>
        </p:txBody>
      </p:sp>
    </p:spTree>
    <p:extLst>
      <p:ext uri="{BB962C8B-B14F-4D97-AF65-F5344CB8AC3E}">
        <p14:creationId xmlns:p14="http://schemas.microsoft.com/office/powerpoint/2010/main" val="257422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a:t>
            </a:r>
          </a:p>
        </p:txBody>
      </p:sp>
      <p:sp>
        <p:nvSpPr>
          <p:cNvPr id="3" name="Content Placeholder 2"/>
          <p:cNvSpPr>
            <a:spLocks noGrp="1"/>
          </p:cNvSpPr>
          <p:nvPr>
            <p:ph idx="1"/>
          </p:nvPr>
        </p:nvSpPr>
        <p:spPr/>
        <p:txBody>
          <a:bodyPr/>
          <a:lstStyle/>
          <a:p>
            <a:r>
              <a:rPr lang="en-GB" dirty="0"/>
              <a:t>Some students lacking motivation and achievement</a:t>
            </a:r>
          </a:p>
          <a:p>
            <a:pPr lvl="1"/>
            <a:r>
              <a:rPr lang="en-GB" dirty="0"/>
              <a:t>Language</a:t>
            </a:r>
          </a:p>
          <a:p>
            <a:pPr lvl="1"/>
            <a:r>
              <a:rPr lang="en-GB" dirty="0"/>
              <a:t>Other skills</a:t>
            </a:r>
          </a:p>
          <a:p>
            <a:pPr lvl="1"/>
            <a:endParaRPr lang="en-GB" dirty="0"/>
          </a:p>
          <a:p>
            <a:pPr marL="457200" lvl="1" indent="0">
              <a:buNone/>
            </a:pPr>
            <a:r>
              <a:rPr lang="en-GB" dirty="0"/>
              <a:t>Lack of development in terms ability to function effectively in a new academic environment</a:t>
            </a:r>
          </a:p>
          <a:p>
            <a:pPr lvl="1"/>
            <a:endParaRPr lang="en-GB" dirty="0"/>
          </a:p>
        </p:txBody>
      </p:sp>
    </p:spTree>
    <p:extLst>
      <p:ext uri="{BB962C8B-B14F-4D97-AF65-F5344CB8AC3E}">
        <p14:creationId xmlns:p14="http://schemas.microsoft.com/office/powerpoint/2010/main" val="70248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causes this?</a:t>
            </a:r>
          </a:p>
        </p:txBody>
      </p:sp>
      <p:sp>
        <p:nvSpPr>
          <p:cNvPr id="3" name="Content Placeholder 2"/>
          <p:cNvSpPr>
            <a:spLocks noGrp="1"/>
          </p:cNvSpPr>
          <p:nvPr>
            <p:ph idx="1"/>
          </p:nvPr>
        </p:nvSpPr>
        <p:spPr>
          <a:xfrm>
            <a:off x="323528" y="1844824"/>
            <a:ext cx="7845747" cy="4176464"/>
          </a:xfrm>
        </p:spPr>
        <p:txBody>
          <a:bodyPr/>
          <a:lstStyle/>
          <a:p>
            <a:r>
              <a:rPr lang="en-GB" dirty="0"/>
              <a:t>Culture shock</a:t>
            </a:r>
          </a:p>
          <a:p>
            <a:r>
              <a:rPr lang="en-GB" dirty="0" err="1"/>
              <a:t>Teenageriness</a:t>
            </a:r>
            <a:endParaRPr lang="en-GB" dirty="0"/>
          </a:p>
          <a:p>
            <a:r>
              <a:rPr lang="en-GB" dirty="0"/>
              <a:t>Lack of confidence</a:t>
            </a:r>
          </a:p>
          <a:p>
            <a:r>
              <a:rPr lang="en-GB" dirty="0"/>
              <a:t>Over confidence</a:t>
            </a:r>
          </a:p>
          <a:p>
            <a:r>
              <a:rPr lang="en-GB" dirty="0"/>
              <a:t>Peer pressure</a:t>
            </a:r>
          </a:p>
          <a:p>
            <a:r>
              <a:rPr lang="en-GB" dirty="0"/>
              <a:t>Exhaustion</a:t>
            </a:r>
          </a:p>
          <a:p>
            <a:r>
              <a:rPr lang="en-GB" dirty="0"/>
              <a:t>Too much English?</a:t>
            </a:r>
          </a:p>
          <a:p>
            <a:pPr marL="0" lvl="8" indent="0" algn="r">
              <a:buClr>
                <a:srgbClr val="0A648F"/>
              </a:buClr>
              <a:buSzPct val="80000"/>
              <a:buNone/>
            </a:pPr>
            <a:r>
              <a:rPr lang="en-GB" b="0" dirty="0">
                <a:solidFill>
                  <a:schemeClr val="bg1"/>
                </a:solidFill>
              </a:rPr>
              <a:t>(Speculation &amp; Experience, 2017)</a:t>
            </a:r>
          </a:p>
          <a:p>
            <a:endParaRPr lang="en-GB" dirty="0"/>
          </a:p>
        </p:txBody>
      </p:sp>
    </p:spTree>
    <p:extLst>
      <p:ext uri="{BB962C8B-B14F-4D97-AF65-F5344CB8AC3E}">
        <p14:creationId xmlns:p14="http://schemas.microsoft.com/office/powerpoint/2010/main" val="45614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Experience tells me</a:t>
            </a:r>
          </a:p>
        </p:txBody>
      </p:sp>
      <p:sp>
        <p:nvSpPr>
          <p:cNvPr id="3" name="Content Placeholder 2"/>
          <p:cNvSpPr>
            <a:spLocks noGrp="1"/>
          </p:cNvSpPr>
          <p:nvPr>
            <p:ph idx="1"/>
          </p:nvPr>
        </p:nvSpPr>
        <p:spPr/>
        <p:txBody>
          <a:bodyPr/>
          <a:lstStyle/>
          <a:p>
            <a:r>
              <a:rPr lang="en-GB" dirty="0"/>
              <a:t>The problem with engagement activities…</a:t>
            </a:r>
          </a:p>
        </p:txBody>
      </p:sp>
    </p:spTree>
    <p:extLst>
      <p:ext uri="{BB962C8B-B14F-4D97-AF65-F5344CB8AC3E}">
        <p14:creationId xmlns:p14="http://schemas.microsoft.com/office/powerpoint/2010/main" val="3651416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Theoretical Background</a:t>
            </a:r>
          </a:p>
        </p:txBody>
      </p:sp>
      <p:sp>
        <p:nvSpPr>
          <p:cNvPr id="3" name="Content Placeholder 2"/>
          <p:cNvSpPr>
            <a:spLocks noGrp="1"/>
          </p:cNvSpPr>
          <p:nvPr>
            <p:ph idx="1"/>
            <p:extLst>
              <p:ext uri="{D42A27DB-BD31-4B8C-83A1-F6EECF244321}">
                <p14:modId xmlns:p14="http://schemas.microsoft.com/office/powerpoint/2010/main" val="2521694036"/>
              </p:ext>
            </p:extLst>
          </p:nvPr>
        </p:nvSpPr>
        <p:spPr/>
        <p:txBody>
          <a:bodyPr>
            <a:normAutofit/>
          </a:bodyPr>
          <a:lstStyle/>
          <a:p>
            <a:pPr marL="0" indent="0">
              <a:buNone/>
            </a:pPr>
            <a:r>
              <a:rPr lang="en-GB" b="1" dirty="0" err="1"/>
              <a:t>Dornyei</a:t>
            </a:r>
          </a:p>
          <a:p>
            <a:pPr marL="0" indent="0">
              <a:buNone/>
            </a:pPr>
            <a:r>
              <a:rPr lang="en-GB" b="1" dirty="0">
                <a:cs typeface="Arial"/>
              </a:rPr>
              <a:t>Dweck</a:t>
            </a:r>
          </a:p>
          <a:p>
            <a:pPr marL="0" indent="0">
              <a:buNone/>
            </a:pPr>
            <a:r>
              <a:rPr lang="en-GB" b="1" dirty="0" err="1">
                <a:cs typeface="Arial"/>
              </a:rPr>
              <a:t>Fanghanel</a:t>
            </a:r>
          </a:p>
          <a:p>
            <a:pPr marL="0" indent="0">
              <a:buNone/>
            </a:pPr>
            <a:r>
              <a:rPr lang="en-GB" b="1" dirty="0">
                <a:cs typeface="Arial"/>
              </a:rPr>
              <a:t>Holliday</a:t>
            </a:r>
          </a:p>
        </p:txBody>
      </p:sp>
    </p:spTree>
    <p:extLst>
      <p:ext uri="{BB962C8B-B14F-4D97-AF65-F5344CB8AC3E}">
        <p14:creationId xmlns:p14="http://schemas.microsoft.com/office/powerpoint/2010/main" val="4111475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74" y="476672"/>
            <a:ext cx="7847533" cy="1368152"/>
          </a:xfrm>
        </p:spPr>
        <p:txBody>
          <a:bodyPr/>
          <a:lstStyle/>
          <a:p>
            <a:r>
              <a:rPr lang="en-GB" dirty="0" err="1"/>
              <a:t>Dornyei</a:t>
            </a:r>
            <a:r>
              <a:rPr lang="en-GB" dirty="0"/>
              <a:t> and Ideal L2 self motivation system</a:t>
            </a:r>
            <a:br>
              <a:rPr lang="en-GB" dirty="0"/>
            </a:br>
            <a:endParaRPr lang="en-GB" dirty="0"/>
          </a:p>
        </p:txBody>
      </p:sp>
      <p:sp>
        <p:nvSpPr>
          <p:cNvPr id="4" name="Content Placeholder 2"/>
          <p:cNvSpPr>
            <a:spLocks noGrp="1"/>
          </p:cNvSpPr>
          <p:nvPr>
            <p:ph idx="1"/>
          </p:nvPr>
        </p:nvSpPr>
        <p:spPr/>
        <p:txBody>
          <a:bodyPr>
            <a:normAutofit fontScale="85000" lnSpcReduction="20000"/>
          </a:bodyPr>
          <a:lstStyle/>
          <a:p>
            <a:endParaRPr lang="en-GB" dirty="0"/>
          </a:p>
          <a:p>
            <a:r>
              <a:rPr lang="en-GB" dirty="0"/>
              <a:t>Ideal L2 Self “If the learner has a </a:t>
            </a:r>
            <a:r>
              <a:rPr lang="en-GB" b="1" dirty="0"/>
              <a:t>desired future image</a:t>
            </a:r>
          </a:p>
          <a:p>
            <a:r>
              <a:rPr lang="en-GB" dirty="0"/>
              <a:t>Which is elaborate and vivid</a:t>
            </a:r>
          </a:p>
          <a:p>
            <a:r>
              <a:rPr lang="en-GB" dirty="0"/>
              <a:t>Which is perceived as plausible and harmony </a:t>
            </a:r>
            <a:r>
              <a:rPr lang="en-GB" b="1" dirty="0"/>
              <a:t>with…the expectations of the learners family</a:t>
            </a:r>
          </a:p>
          <a:p>
            <a:r>
              <a:rPr lang="en-GB" dirty="0"/>
              <a:t>Which is accompanied by </a:t>
            </a:r>
            <a:r>
              <a:rPr lang="en-GB" b="1" dirty="0"/>
              <a:t>relevant and effective procedural</a:t>
            </a:r>
            <a:r>
              <a:rPr lang="en-GB" dirty="0"/>
              <a:t> strategies</a:t>
            </a:r>
          </a:p>
          <a:p>
            <a:r>
              <a:rPr lang="en-GB" dirty="0"/>
              <a:t>Which also contains elaborate information about the </a:t>
            </a:r>
            <a:r>
              <a:rPr lang="en-GB" b="1" dirty="0"/>
              <a:t>negative consequences</a:t>
            </a:r>
            <a:r>
              <a:rPr lang="en-GB" dirty="0"/>
              <a:t>”</a:t>
            </a:r>
          </a:p>
          <a:p>
            <a:pPr marL="0" indent="0" algn="r">
              <a:buNone/>
            </a:pPr>
            <a:r>
              <a:rPr lang="en-GB" dirty="0"/>
              <a:t> (Dornyei,2009, p.27 My Bullets)</a:t>
            </a:r>
          </a:p>
        </p:txBody>
      </p:sp>
    </p:spTree>
    <p:extLst>
      <p:ext uri="{BB962C8B-B14F-4D97-AF65-F5344CB8AC3E}">
        <p14:creationId xmlns:p14="http://schemas.microsoft.com/office/powerpoint/2010/main" val="147293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Dweck and The Mindset</a:t>
            </a:r>
          </a:p>
        </p:txBody>
      </p:sp>
      <p:sp>
        <p:nvSpPr>
          <p:cNvPr id="3" name="Content Placeholder 2"/>
          <p:cNvSpPr>
            <a:spLocks noGrp="1"/>
          </p:cNvSpPr>
          <p:nvPr>
            <p:ph idx="1"/>
          </p:nvPr>
        </p:nvSpPr>
        <p:spPr/>
        <p:txBody>
          <a:bodyPr/>
          <a:lstStyle/>
          <a:p>
            <a:r>
              <a:rPr lang="en-GB" dirty="0"/>
              <a:t>Fixed vs growth </a:t>
            </a:r>
            <a:r>
              <a:rPr lang="en-GB" dirty="0" err="1"/>
              <a:t>mindsets</a:t>
            </a:r>
            <a:endParaRPr lang="en-GB" dirty="0"/>
          </a:p>
          <a:p>
            <a:r>
              <a:rPr lang="en-GB" dirty="0"/>
              <a:t>Entity vs incremental</a:t>
            </a:r>
          </a:p>
          <a:p>
            <a:r>
              <a:rPr lang="en-GB" dirty="0"/>
              <a:t>That intellectual ability is a skill that needs to be nurtured.</a:t>
            </a:r>
          </a:p>
          <a:p>
            <a:r>
              <a:rPr lang="en-GB" dirty="0"/>
              <a:t>The motivational difference between telling a student they are smart, and they worked hard.</a:t>
            </a:r>
          </a:p>
          <a:p>
            <a:r>
              <a:rPr lang="en-GB" dirty="0"/>
              <a:t>(</a:t>
            </a:r>
            <a:r>
              <a:rPr lang="en-GB" dirty="0" err="1"/>
              <a:t>Dweck</a:t>
            </a:r>
            <a:r>
              <a:rPr lang="en-GB" dirty="0"/>
              <a:t> and Master, 2009)</a:t>
            </a:r>
          </a:p>
          <a:p>
            <a:endParaRPr lang="en-GB" dirty="0"/>
          </a:p>
          <a:p>
            <a:endParaRPr lang="en-GB" dirty="0"/>
          </a:p>
        </p:txBody>
      </p:sp>
    </p:spTree>
    <p:extLst>
      <p:ext uri="{BB962C8B-B14F-4D97-AF65-F5344CB8AC3E}">
        <p14:creationId xmlns:p14="http://schemas.microsoft.com/office/powerpoint/2010/main" val="3536107064"/>
      </p:ext>
    </p:extLst>
  </p:cSld>
  <p:clrMapOvr>
    <a:masterClrMapping/>
  </p:clrMapOvr>
</p:sld>
</file>

<file path=ppt/theme/theme1.xml><?xml version="1.0" encoding="utf-8"?>
<a:theme xmlns:a="http://schemas.openxmlformats.org/drawingml/2006/main" name="UoB-Generic-powerpoint-template">
  <a:themeElements>
    <a:clrScheme name="Custom 2">
      <a:dk1>
        <a:srgbClr val="91C8E1"/>
      </a:dk1>
      <a:lt1>
        <a:srgbClr val="ECECEC"/>
      </a:lt1>
      <a:dk2>
        <a:srgbClr val="000000"/>
      </a:dk2>
      <a:lt2>
        <a:srgbClr val="91C8E1"/>
      </a:lt2>
      <a:accent1>
        <a:srgbClr val="000000"/>
      </a:accent1>
      <a:accent2>
        <a:srgbClr val="ECECEC"/>
      </a:accent2>
      <a:accent3>
        <a:srgbClr val="AAAAAA"/>
      </a:accent3>
      <a:accent4>
        <a:srgbClr val="C9C9C9"/>
      </a:accent4>
      <a:accent5>
        <a:srgbClr val="AAAAAA"/>
      </a:accent5>
      <a:accent6>
        <a:srgbClr val="D6D6D6"/>
      </a:accent6>
      <a:hlink>
        <a:srgbClr val="91C8E1"/>
      </a:hlink>
      <a:folHlink>
        <a:srgbClr val="91C8E1"/>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UoB-Generic-powerpoint-template</Template>
  <TotalTime>8923</TotalTime>
  <Words>1308</Words>
  <Application>Microsoft Office PowerPoint</Application>
  <PresentationFormat>On-screen Show (4:3)</PresentationFormat>
  <Paragraphs>281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UoB-Generic-powerpoint-template</vt:lpstr>
      <vt:lpstr>Increasing Engagement Through Structured Tutorials</vt:lpstr>
      <vt:lpstr>Outline</vt:lpstr>
      <vt:lpstr>Background- BIA Pathways</vt:lpstr>
      <vt:lpstr>The Problem</vt:lpstr>
      <vt:lpstr>What causes this?</vt:lpstr>
      <vt:lpstr>Experience tells me</vt:lpstr>
      <vt:lpstr>Theoretical Background</vt:lpstr>
      <vt:lpstr>Dornyei and Ideal L2 self motivation system </vt:lpstr>
      <vt:lpstr>Dweck and The Mindset</vt:lpstr>
      <vt:lpstr>PowerPoint Presentation</vt:lpstr>
      <vt:lpstr>The nature of the space, “Culture of dealing”</vt:lpstr>
      <vt:lpstr>The nature of the space</vt:lpstr>
      <vt:lpstr>In summary</vt:lpstr>
      <vt:lpstr>Aims of the Guided Tutorials</vt:lpstr>
      <vt:lpstr>Format</vt:lpstr>
      <vt:lpstr>Plan</vt:lpstr>
      <vt:lpstr>Sample text (Vocabulary)</vt:lpstr>
      <vt:lpstr>Sample Task</vt:lpstr>
      <vt:lpstr>Questionnaire</vt:lpstr>
      <vt:lpstr>Results (n=29)</vt:lpstr>
      <vt:lpstr>Gender/Age/Nationality/Pathway</vt:lpstr>
      <vt:lpstr>Correlations between scales (n=29) </vt:lpstr>
      <vt:lpstr>Discussion</vt:lpstr>
      <vt:lpstr>Future directions</vt:lpstr>
      <vt:lpstr>References</vt:lpstr>
    </vt:vector>
  </TitlesOfParts>
  <Company>University of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Engagement Through Structured Tutorials</dc:title>
  <dc:creator>Michael Groves (Birmingham International Academy)</dc:creator>
  <cp:lastModifiedBy>Michael Groves (Birmingham International Academy)</cp:lastModifiedBy>
  <cp:revision>39</cp:revision>
  <dcterms:created xsi:type="dcterms:W3CDTF">2017-06-02T13:00:58Z</dcterms:created>
  <dcterms:modified xsi:type="dcterms:W3CDTF">2017-07-14T08:55:00Z</dcterms:modified>
</cp:coreProperties>
</file>